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4"/>
  </p:notesMasterIdLst>
  <p:sldIdLst>
    <p:sldId id="256" r:id="rId5"/>
    <p:sldId id="275" r:id="rId6"/>
    <p:sldId id="276" r:id="rId7"/>
    <p:sldId id="278" r:id="rId8"/>
    <p:sldId id="277" r:id="rId9"/>
    <p:sldId id="282" r:id="rId10"/>
    <p:sldId id="283" r:id="rId11"/>
    <p:sldId id="284" r:id="rId12"/>
    <p:sldId id="257" r:id="rId13"/>
    <p:sldId id="272" r:id="rId14"/>
    <p:sldId id="274" r:id="rId15"/>
    <p:sldId id="271" r:id="rId16"/>
    <p:sldId id="269" r:id="rId17"/>
    <p:sldId id="259" r:id="rId18"/>
    <p:sldId id="260" r:id="rId19"/>
    <p:sldId id="261" r:id="rId20"/>
    <p:sldId id="262" r:id="rId21"/>
    <p:sldId id="263" r:id="rId22"/>
    <p:sldId id="264" r:id="rId23"/>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6D2B1A03-26AF-4692-8F32-1E5C95051A17}" type="datetimeFigureOut">
              <a:rPr lang="en-US" smtClean="0"/>
              <a:t>6/14/2020</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F4934C1F-942F-46D5-B087-591C2E9126E7}" type="slidenum">
              <a:rPr lang="en-US" smtClean="0"/>
              <a:t>‹#›</a:t>
            </a:fld>
            <a:endParaRPr lang="en-US"/>
          </a:p>
        </p:txBody>
      </p:sp>
    </p:spTree>
    <p:extLst>
      <p:ext uri="{BB962C8B-B14F-4D97-AF65-F5344CB8AC3E}">
        <p14:creationId xmlns:p14="http://schemas.microsoft.com/office/powerpoint/2010/main" val="22304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8799" y="4491052"/>
            <a:ext cx="5615940" cy="3664208"/>
          </a:xfrm>
        </p:spPr>
        <p:txBody>
          <a:bodyPr/>
          <a:lstStyle/>
          <a:p>
            <a:r>
              <a:rPr lang="en-US" dirty="0"/>
              <a:t>Or as I like to call it…</a:t>
            </a:r>
          </a:p>
          <a:p>
            <a:endParaRPr lang="en-US" dirty="0"/>
          </a:p>
        </p:txBody>
      </p:sp>
      <p:sp>
        <p:nvSpPr>
          <p:cNvPr id="4" name="Slide Number Placeholder 3"/>
          <p:cNvSpPr>
            <a:spLocks noGrp="1"/>
          </p:cNvSpPr>
          <p:nvPr>
            <p:ph type="sldNum" sz="quarter" idx="10"/>
          </p:nvPr>
        </p:nvSpPr>
        <p:spPr/>
        <p:txBody>
          <a:bodyPr/>
          <a:lstStyle/>
          <a:p>
            <a:fld id="{F4934C1F-942F-46D5-B087-591C2E9126E7}" type="slidenum">
              <a:rPr lang="en-US" smtClean="0"/>
              <a:t>1</a:t>
            </a:fld>
            <a:endParaRPr lang="en-US"/>
          </a:p>
        </p:txBody>
      </p:sp>
    </p:spTree>
    <p:extLst>
      <p:ext uri="{BB962C8B-B14F-4D97-AF65-F5344CB8AC3E}">
        <p14:creationId xmlns:p14="http://schemas.microsoft.com/office/powerpoint/2010/main" val="134294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4934C1F-942F-46D5-B087-591C2E9126E7}" type="slidenum">
              <a:rPr lang="en-US" smtClean="0"/>
              <a:t>19</a:t>
            </a:fld>
            <a:endParaRPr lang="en-US"/>
          </a:p>
        </p:txBody>
      </p:sp>
    </p:spTree>
    <p:extLst>
      <p:ext uri="{BB962C8B-B14F-4D97-AF65-F5344CB8AC3E}">
        <p14:creationId xmlns:p14="http://schemas.microsoft.com/office/powerpoint/2010/main" val="260012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655" indent="-291406" eaLnBrk="0" hangingPunct="0">
              <a:defRPr sz="2400">
                <a:solidFill>
                  <a:schemeClr val="tx1"/>
                </a:solidFill>
                <a:latin typeface="Calibri" charset="0"/>
                <a:ea typeface="ＭＳ Ｐゴシック" charset="0"/>
              </a:defRPr>
            </a:lvl2pPr>
            <a:lvl3pPr marL="1165622" indent="-233125" eaLnBrk="0" hangingPunct="0">
              <a:defRPr sz="2400">
                <a:solidFill>
                  <a:schemeClr val="tx1"/>
                </a:solidFill>
                <a:latin typeface="Calibri" charset="0"/>
                <a:ea typeface="ＭＳ Ｐゴシック" charset="0"/>
              </a:defRPr>
            </a:lvl3pPr>
            <a:lvl4pPr marL="1631871" indent="-233125" eaLnBrk="0" hangingPunct="0">
              <a:defRPr sz="2400">
                <a:solidFill>
                  <a:schemeClr val="tx1"/>
                </a:solidFill>
                <a:latin typeface="Calibri" charset="0"/>
                <a:ea typeface="ＭＳ Ｐゴシック" charset="0"/>
              </a:defRPr>
            </a:lvl4pPr>
            <a:lvl5pPr marL="2098120" indent="-233125" eaLnBrk="0" hangingPunct="0">
              <a:defRPr sz="2400">
                <a:solidFill>
                  <a:schemeClr val="tx1"/>
                </a:solidFill>
                <a:latin typeface="Calibri" charset="0"/>
                <a:ea typeface="ＭＳ Ｐゴシック" charset="0"/>
              </a:defRPr>
            </a:lvl5pPr>
            <a:lvl6pPr marL="2564369" indent="-233125" eaLnBrk="0" fontAlgn="base" hangingPunct="0">
              <a:spcBef>
                <a:spcPct val="0"/>
              </a:spcBef>
              <a:spcAft>
                <a:spcPct val="0"/>
              </a:spcAft>
              <a:defRPr sz="2400">
                <a:solidFill>
                  <a:schemeClr val="tx1"/>
                </a:solidFill>
                <a:latin typeface="Calibri" charset="0"/>
                <a:ea typeface="ＭＳ Ｐゴシック" charset="0"/>
              </a:defRPr>
            </a:lvl6pPr>
            <a:lvl7pPr marL="3030617" indent="-233125" eaLnBrk="0" fontAlgn="base" hangingPunct="0">
              <a:spcBef>
                <a:spcPct val="0"/>
              </a:spcBef>
              <a:spcAft>
                <a:spcPct val="0"/>
              </a:spcAft>
              <a:defRPr sz="2400">
                <a:solidFill>
                  <a:schemeClr val="tx1"/>
                </a:solidFill>
                <a:latin typeface="Calibri" charset="0"/>
                <a:ea typeface="ＭＳ Ｐゴシック" charset="0"/>
              </a:defRPr>
            </a:lvl7pPr>
            <a:lvl8pPr marL="3496866" indent="-233125" eaLnBrk="0" fontAlgn="base" hangingPunct="0">
              <a:spcBef>
                <a:spcPct val="0"/>
              </a:spcBef>
              <a:spcAft>
                <a:spcPct val="0"/>
              </a:spcAft>
              <a:defRPr sz="2400">
                <a:solidFill>
                  <a:schemeClr val="tx1"/>
                </a:solidFill>
                <a:latin typeface="Calibri" charset="0"/>
                <a:ea typeface="ＭＳ Ｐゴシック" charset="0"/>
              </a:defRPr>
            </a:lvl8pPr>
            <a:lvl9pPr marL="3963116" indent="-2331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703CEBF-D3A2-7042-ACA1-095D1036A0AF}" type="slidenum">
              <a:rPr lang="en-US" sz="1200">
                <a:cs typeface="Calibri" charset="0"/>
              </a:rPr>
              <a:pPr eaLnBrk="1" hangingPunct="1"/>
              <a:t>5</a:t>
            </a:fld>
            <a:endParaRPr lang="en-US" sz="1200">
              <a:cs typeface="Calibri" charset="0"/>
            </a:endParaRPr>
          </a:p>
        </p:txBody>
      </p:sp>
    </p:spTree>
    <p:extLst>
      <p:ext uri="{BB962C8B-B14F-4D97-AF65-F5344CB8AC3E}">
        <p14:creationId xmlns:p14="http://schemas.microsoft.com/office/powerpoint/2010/main" val="102610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106D2-0361-4FAC-8202-2F902165D26E}" type="slidenum">
              <a:rPr lang="en-US" smtClean="0"/>
              <a:t>6</a:t>
            </a:fld>
            <a:endParaRPr lang="en-US"/>
          </a:p>
        </p:txBody>
      </p:sp>
    </p:spTree>
    <p:extLst>
      <p:ext uri="{BB962C8B-B14F-4D97-AF65-F5344CB8AC3E}">
        <p14:creationId xmlns:p14="http://schemas.microsoft.com/office/powerpoint/2010/main" val="181035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Objectives</a:t>
            </a:r>
          </a:p>
          <a:p>
            <a:endParaRPr lang="en-US" dirty="0"/>
          </a:p>
          <a:p>
            <a:r>
              <a:rPr lang="en-US" dirty="0"/>
              <a:t>On the white board – each of you think about a person you would define as “resilient – a captain bounce back type” and list a characteristic you think they possess that makes them fit that description.</a:t>
            </a:r>
          </a:p>
          <a:p>
            <a:endParaRPr lang="en-US" dirty="0"/>
          </a:p>
          <a:p>
            <a:r>
              <a:rPr lang="en-US" dirty="0"/>
              <a:t>Who will share with the group – the characteristic they wrote and why they think that makes their person resilient?  </a:t>
            </a:r>
          </a:p>
        </p:txBody>
      </p:sp>
      <p:sp>
        <p:nvSpPr>
          <p:cNvPr id="4" name="Slide Number Placeholder 3"/>
          <p:cNvSpPr>
            <a:spLocks noGrp="1"/>
          </p:cNvSpPr>
          <p:nvPr>
            <p:ph type="sldNum" sz="quarter" idx="10"/>
          </p:nvPr>
        </p:nvSpPr>
        <p:spPr/>
        <p:txBody>
          <a:bodyPr/>
          <a:lstStyle/>
          <a:p>
            <a:fld id="{F4934C1F-942F-46D5-B087-591C2E9126E7}" type="slidenum">
              <a:rPr lang="en-US" smtClean="0"/>
              <a:t>9</a:t>
            </a:fld>
            <a:endParaRPr lang="en-US"/>
          </a:p>
        </p:txBody>
      </p:sp>
    </p:spTree>
    <p:extLst>
      <p:ext uri="{BB962C8B-B14F-4D97-AF65-F5344CB8AC3E}">
        <p14:creationId xmlns:p14="http://schemas.microsoft.com/office/powerpoint/2010/main" val="41508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fld id="{F4934C1F-942F-46D5-B087-591C2E9126E7}" type="slidenum">
              <a:rPr lang="en-US" smtClean="0"/>
              <a:t>14</a:t>
            </a:fld>
            <a:endParaRPr lang="en-US"/>
          </a:p>
        </p:txBody>
      </p:sp>
    </p:spTree>
    <p:extLst>
      <p:ext uri="{BB962C8B-B14F-4D97-AF65-F5344CB8AC3E}">
        <p14:creationId xmlns:p14="http://schemas.microsoft.com/office/powerpoint/2010/main" val="383295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34C1F-942F-46D5-B087-591C2E9126E7}" type="slidenum">
              <a:rPr lang="en-US" smtClean="0"/>
              <a:t>15</a:t>
            </a:fld>
            <a:endParaRPr lang="en-US"/>
          </a:p>
        </p:txBody>
      </p:sp>
    </p:spTree>
    <p:extLst>
      <p:ext uri="{BB962C8B-B14F-4D97-AF65-F5344CB8AC3E}">
        <p14:creationId xmlns:p14="http://schemas.microsoft.com/office/powerpoint/2010/main" val="7518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34C1F-942F-46D5-B087-591C2E9126E7}" type="slidenum">
              <a:rPr lang="en-US" smtClean="0"/>
              <a:t>16</a:t>
            </a:fld>
            <a:endParaRPr lang="en-US"/>
          </a:p>
        </p:txBody>
      </p:sp>
    </p:spTree>
    <p:extLst>
      <p:ext uri="{BB962C8B-B14F-4D97-AF65-F5344CB8AC3E}">
        <p14:creationId xmlns:p14="http://schemas.microsoft.com/office/powerpoint/2010/main" val="169951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yourself – think about each of the characteristics – look back at your notes and choose two that you feel you are good at as well as two you could improve upon and check those.</a:t>
            </a:r>
          </a:p>
          <a:p>
            <a:endParaRPr lang="en-US" dirty="0"/>
          </a:p>
          <a:p>
            <a:r>
              <a:rPr lang="en-US" dirty="0"/>
              <a:t>Got ‘</a:t>
            </a:r>
            <a:r>
              <a:rPr lang="en-US" dirty="0" err="1"/>
              <a:t>em</a:t>
            </a:r>
            <a:r>
              <a:rPr lang="en-US" dirty="0"/>
              <a:t>? Now the planning part…</a:t>
            </a:r>
          </a:p>
        </p:txBody>
      </p:sp>
      <p:sp>
        <p:nvSpPr>
          <p:cNvPr id="4" name="Slide Number Placeholder 3"/>
          <p:cNvSpPr>
            <a:spLocks noGrp="1"/>
          </p:cNvSpPr>
          <p:nvPr>
            <p:ph type="sldNum" sz="quarter" idx="10"/>
          </p:nvPr>
        </p:nvSpPr>
        <p:spPr/>
        <p:txBody>
          <a:bodyPr/>
          <a:lstStyle/>
          <a:p>
            <a:fld id="{F4934C1F-942F-46D5-B087-591C2E9126E7}" type="slidenum">
              <a:rPr lang="en-US" smtClean="0"/>
              <a:t>17</a:t>
            </a:fld>
            <a:endParaRPr lang="en-US"/>
          </a:p>
        </p:txBody>
      </p:sp>
    </p:spTree>
    <p:extLst>
      <p:ext uri="{BB962C8B-B14F-4D97-AF65-F5344CB8AC3E}">
        <p14:creationId xmlns:p14="http://schemas.microsoft.com/office/powerpoint/2010/main" val="50129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ant to pair up with a person who has one of the same strengths as you  See if you can find someone with one of your top two – go…</a:t>
            </a:r>
          </a:p>
          <a:p>
            <a:endParaRPr lang="en-US" dirty="0"/>
          </a:p>
          <a:p>
            <a:r>
              <a:rPr lang="en-US" dirty="0"/>
              <a:t>Talk with each other about why you chose this – what particular ways you think you are gifted with this strength ways you tend to think or act that demonstrate this.  Then talk about actions you could take to further improve or bolster that skill or ways you could demonstrate it in front of or to others.</a:t>
            </a:r>
          </a:p>
          <a:p>
            <a:endParaRPr lang="en-US" dirty="0"/>
          </a:p>
          <a:p>
            <a:r>
              <a:rPr lang="en-US" dirty="0"/>
              <a:t>Now take your 2</a:t>
            </a:r>
            <a:r>
              <a:rPr lang="en-US" baseline="30000" dirty="0"/>
              <a:t>nd</a:t>
            </a:r>
            <a:r>
              <a:rPr lang="en-US" dirty="0"/>
              <a:t> strength and do the same for yourself – consider how you  are gifted with this and how you would grow or share it</a:t>
            </a:r>
          </a:p>
          <a:p>
            <a:endParaRPr lang="en-US" dirty="0"/>
          </a:p>
          <a:p>
            <a:r>
              <a:rPr lang="en-US" dirty="0"/>
              <a:t>FLIP FLOP</a:t>
            </a:r>
          </a:p>
          <a:p>
            <a:endParaRPr lang="en-US" dirty="0"/>
          </a:p>
          <a:p>
            <a:r>
              <a:rPr lang="en-US" dirty="0"/>
              <a:t>Pair up with a person who has one of your growth areas.  Same thing – where do I struggle with this or what are my challenging thoughts and behaviors and then what is a concrete thing I could do to improve it.</a:t>
            </a:r>
          </a:p>
        </p:txBody>
      </p:sp>
      <p:sp>
        <p:nvSpPr>
          <p:cNvPr id="4" name="Slide Number Placeholder 3"/>
          <p:cNvSpPr>
            <a:spLocks noGrp="1"/>
          </p:cNvSpPr>
          <p:nvPr>
            <p:ph type="sldNum" sz="quarter" idx="10"/>
          </p:nvPr>
        </p:nvSpPr>
        <p:spPr/>
        <p:txBody>
          <a:bodyPr/>
          <a:lstStyle/>
          <a:p>
            <a:fld id="{F4934C1F-942F-46D5-B087-591C2E9126E7}" type="slidenum">
              <a:rPr lang="en-US" smtClean="0"/>
              <a:t>18</a:t>
            </a:fld>
            <a:endParaRPr lang="en-US"/>
          </a:p>
        </p:txBody>
      </p:sp>
    </p:spTree>
    <p:extLst>
      <p:ext uri="{BB962C8B-B14F-4D97-AF65-F5344CB8AC3E}">
        <p14:creationId xmlns:p14="http://schemas.microsoft.com/office/powerpoint/2010/main" val="5781552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6/14/2020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6/14/2020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6/14/2020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push dir="u"/>
  </p:transition>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t>Help! For the Helpers.</a:t>
            </a:r>
            <a:endParaRPr lang="en-US" sz="3200" dirty="0"/>
          </a:p>
        </p:txBody>
      </p:sp>
      <p:sp>
        <p:nvSpPr>
          <p:cNvPr id="3" name="Subtitle 2"/>
          <p:cNvSpPr>
            <a:spLocks noGrp="1"/>
          </p:cNvSpPr>
          <p:nvPr>
            <p:ph type="subTitle" idx="1"/>
          </p:nvPr>
        </p:nvSpPr>
        <p:spPr/>
        <p:txBody>
          <a:bodyPr/>
          <a:lstStyle/>
          <a:p>
            <a:r>
              <a:rPr lang="en-US" dirty="0"/>
              <a:t>Implementing RESILIENCE as a Practice</a:t>
            </a:r>
          </a:p>
        </p:txBody>
      </p:sp>
      <p:sp>
        <p:nvSpPr>
          <p:cNvPr id="4" name="TextBox 3"/>
          <p:cNvSpPr txBox="1"/>
          <p:nvPr/>
        </p:nvSpPr>
        <p:spPr>
          <a:xfrm>
            <a:off x="8377382" y="5698836"/>
            <a:ext cx="3556000" cy="954107"/>
          </a:xfrm>
          <a:prstGeom prst="rect">
            <a:avLst/>
          </a:prstGeom>
          <a:noFill/>
        </p:spPr>
        <p:txBody>
          <a:bodyPr wrap="square" rtlCol="0">
            <a:spAutoFit/>
          </a:bodyPr>
          <a:lstStyle/>
          <a:p>
            <a:pPr algn="r"/>
            <a:r>
              <a:rPr lang="en-US" sz="1400" dirty="0"/>
              <a:t>June 2020</a:t>
            </a:r>
          </a:p>
          <a:p>
            <a:pPr algn="r"/>
            <a:r>
              <a:rPr lang="en-US" sz="1400" dirty="0"/>
              <a:t>WELS Commission on Luther Schools Mentor Program</a:t>
            </a:r>
          </a:p>
          <a:p>
            <a:pPr algn="r"/>
            <a:r>
              <a:rPr lang="en-US" sz="1400" dirty="0"/>
              <a:t>Karen Fischer, LPC</a:t>
            </a:r>
          </a:p>
        </p:txBody>
      </p:sp>
      <p:pic>
        <p:nvPicPr>
          <p:cNvPr id="5" name="Picture 4" descr="CFS_cc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783" y="5687286"/>
            <a:ext cx="2429224" cy="867720"/>
          </a:xfrm>
          <a:prstGeom prst="rect">
            <a:avLst/>
          </a:prstGeom>
        </p:spPr>
      </p:pic>
    </p:spTree>
    <p:extLst>
      <p:ext uri="{BB962C8B-B14F-4D97-AF65-F5344CB8AC3E}">
        <p14:creationId xmlns:p14="http://schemas.microsoft.com/office/powerpoint/2010/main" val="25778004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was a “Captain </a:t>
            </a:r>
            <a:r>
              <a:rPr lang="en-US" dirty="0" err="1"/>
              <a:t>Bounceback</a:t>
            </a:r>
            <a:r>
              <a:rPr lang="en-US" dirty="0"/>
              <a:t>”</a:t>
            </a:r>
          </a:p>
        </p:txBody>
      </p:sp>
      <p:sp>
        <p:nvSpPr>
          <p:cNvPr id="3" name="Content Placeholder 2"/>
          <p:cNvSpPr>
            <a:spLocks noGrp="1"/>
          </p:cNvSpPr>
          <p:nvPr>
            <p:ph idx="1"/>
          </p:nvPr>
        </p:nvSpPr>
        <p:spPr/>
        <p:txBody>
          <a:bodyPr/>
          <a:lstStyle/>
          <a:p>
            <a:r>
              <a:rPr lang="en-US" dirty="0"/>
              <a:t>Paul had some difficulties: Thorn in the flesh, Shipwrecked, Imprisoned, Beaten, Stoned, Endangered. </a:t>
            </a:r>
            <a:r>
              <a:rPr lang="en-US" i="1" dirty="0"/>
              <a:t>2 Corinthians 11:22-31 and 12:7-10</a:t>
            </a:r>
          </a:p>
        </p:txBody>
      </p:sp>
      <p:pic>
        <p:nvPicPr>
          <p:cNvPr id="4" name="Picture 2" descr="Image result for paul thorn in the fl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 y="3153131"/>
            <a:ext cx="2341965" cy="2857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ul shipwre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343" y="3153131"/>
            <a:ext cx="2129421" cy="2864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aul impriso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294" y="3153132"/>
            <a:ext cx="1918831" cy="2876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aul ston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655" y="3233942"/>
            <a:ext cx="38100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4621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was a “Captain </a:t>
            </a:r>
            <a:r>
              <a:rPr lang="en-US" dirty="0" err="1"/>
              <a:t>Bounceback</a:t>
            </a:r>
            <a:r>
              <a:rPr lang="en-US" dirty="0"/>
              <a:t>”</a:t>
            </a:r>
          </a:p>
        </p:txBody>
      </p:sp>
      <p:sp>
        <p:nvSpPr>
          <p:cNvPr id="3" name="Content Placeholder 2"/>
          <p:cNvSpPr>
            <a:spLocks noGrp="1"/>
          </p:cNvSpPr>
          <p:nvPr>
            <p:ph idx="1"/>
          </p:nvPr>
        </p:nvSpPr>
        <p:spPr>
          <a:xfrm>
            <a:off x="1069848" y="2121408"/>
            <a:ext cx="5303656" cy="4050792"/>
          </a:xfrm>
        </p:spPr>
        <p:txBody>
          <a:bodyPr/>
          <a:lstStyle/>
          <a:p>
            <a:r>
              <a:rPr lang="en-US" dirty="0"/>
              <a:t>Ultimately, because Jesus called him, he bounced back. Not from his self reliance but because of his resilience in Christ. </a:t>
            </a:r>
            <a:r>
              <a:rPr lang="en-US" i="1" dirty="0"/>
              <a:t>Acts Ch. 9</a:t>
            </a:r>
          </a:p>
        </p:txBody>
      </p:sp>
      <p:pic>
        <p:nvPicPr>
          <p:cNvPr id="1026" name="Picture 2" descr="Image result for conversion of sa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504" y="1776073"/>
            <a:ext cx="3859257" cy="476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360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5724" y="1987436"/>
            <a:ext cx="6096000" cy="2554545"/>
          </a:xfrm>
          <a:prstGeom prst="rect">
            <a:avLst/>
          </a:prstGeom>
        </p:spPr>
        <p:txBody>
          <a:bodyPr>
            <a:spAutoFit/>
          </a:bodyPr>
          <a:lstStyle/>
          <a:p>
            <a:r>
              <a:rPr lang="en-US" sz="3200" dirty="0">
                <a:solidFill>
                  <a:schemeClr val="accent2">
                    <a:lumMod val="75000"/>
                  </a:schemeClr>
                </a:solidFill>
                <a:latin typeface="Rockwell Condensed" panose="02060603050405020104" pitchFamily="18" charset="0"/>
              </a:rPr>
              <a:t>#1 - Finances </a:t>
            </a:r>
          </a:p>
          <a:p>
            <a:r>
              <a:rPr lang="en-US" sz="3200" dirty="0">
                <a:solidFill>
                  <a:schemeClr val="accent2">
                    <a:lumMod val="75000"/>
                  </a:schemeClr>
                </a:solidFill>
                <a:latin typeface="Rockwell Condensed" panose="02060603050405020104" pitchFamily="18" charset="0"/>
              </a:rPr>
              <a:t>#2 - Family and Relationships </a:t>
            </a:r>
          </a:p>
          <a:p>
            <a:r>
              <a:rPr lang="en-US" sz="3200" dirty="0">
                <a:solidFill>
                  <a:schemeClr val="accent2">
                    <a:lumMod val="75000"/>
                  </a:schemeClr>
                </a:solidFill>
                <a:latin typeface="Rockwell Condensed" panose="02060603050405020104" pitchFamily="18" charset="0"/>
              </a:rPr>
              <a:t>#3 - Job Stability </a:t>
            </a:r>
          </a:p>
          <a:p>
            <a:r>
              <a:rPr lang="en-US" sz="3200" dirty="0">
                <a:solidFill>
                  <a:schemeClr val="accent2">
                    <a:lumMod val="75000"/>
                  </a:schemeClr>
                </a:solidFill>
                <a:latin typeface="Rockwell Condensed" panose="02060603050405020104" pitchFamily="18" charset="0"/>
              </a:rPr>
              <a:t>#4 - Fast Pace of Life </a:t>
            </a:r>
          </a:p>
          <a:p>
            <a:r>
              <a:rPr lang="en-US" sz="3200" dirty="0">
                <a:solidFill>
                  <a:schemeClr val="accent2">
                    <a:lumMod val="75000"/>
                  </a:schemeClr>
                </a:solidFill>
                <a:latin typeface="Rockwell Condensed" panose="02060603050405020104" pitchFamily="18" charset="0"/>
              </a:rPr>
              <a:t>#5 - Health</a:t>
            </a:r>
            <a:endParaRPr lang="en-US" sz="3200" b="0" i="0" dirty="0">
              <a:solidFill>
                <a:schemeClr val="accent2">
                  <a:lumMod val="75000"/>
                </a:schemeClr>
              </a:solidFill>
              <a:effectLst/>
              <a:latin typeface="Rockwell Condensed" panose="02060603050405020104" pitchFamily="18" charset="0"/>
            </a:endParaRPr>
          </a:p>
        </p:txBody>
      </p:sp>
      <p:sp>
        <p:nvSpPr>
          <p:cNvPr id="3" name="Title 1"/>
          <p:cNvSpPr txBox="1">
            <a:spLocks/>
          </p:cNvSpPr>
          <p:nvPr/>
        </p:nvSpPr>
        <p:spPr>
          <a:xfrm>
            <a:off x="1112520" y="-661277"/>
            <a:ext cx="9966960" cy="21557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000" dirty="0"/>
              <a:t>Top Stressors</a:t>
            </a:r>
            <a:endParaRPr lang="en-US" sz="2400" dirty="0"/>
          </a:p>
        </p:txBody>
      </p:sp>
      <p:pic>
        <p:nvPicPr>
          <p:cNvPr id="2050" name="Picture 2" descr="Image result for male 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20" y="1987436"/>
            <a:ext cx="5317177" cy="375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0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1000"/>
                                        <p:tgtEl>
                                          <p:spTgt spid="2">
                                            <p:txEl>
                                              <p:pRg st="0" end="0"/>
                                            </p:txEl>
                                          </p:spTgt>
                                        </p:tgtEl>
                                      </p:cBhvr>
                                    </p:animEffect>
                                    <p:anim calcmode="lin" valueType="num">
                                      <p:cBhvr>
                                        <p:cTn id="3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385" y="2068793"/>
            <a:ext cx="6971551" cy="3925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3592" y="6169135"/>
            <a:ext cx="1438408" cy="948234"/>
          </a:xfrm>
          <a:prstGeom prst="rect">
            <a:avLst/>
          </a:prstGeom>
          <a:solidFill>
            <a:schemeClr val="bg1"/>
          </a:solidFill>
        </p:spPr>
        <p:txBody>
          <a:bodyPr wrap="square" rtlCol="0">
            <a:spAutoFit/>
          </a:bodyPr>
          <a:lstStyle/>
          <a:p>
            <a:endParaRPr lang="en-US" dirty="0"/>
          </a:p>
        </p:txBody>
      </p:sp>
      <p:sp>
        <p:nvSpPr>
          <p:cNvPr id="4" name="Content Placeholder 2"/>
          <p:cNvSpPr txBox="1">
            <a:spLocks/>
          </p:cNvSpPr>
          <p:nvPr/>
        </p:nvSpPr>
        <p:spPr>
          <a:xfrm>
            <a:off x="472561" y="1851373"/>
            <a:ext cx="2368962" cy="3977640"/>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Looking to synthesize and reduce complications</a:t>
            </a:r>
          </a:p>
          <a:p>
            <a:r>
              <a:rPr lang="en-US" dirty="0"/>
              <a:t>Silent and thoughtful</a:t>
            </a:r>
          </a:p>
          <a:p>
            <a:r>
              <a:rPr lang="en-US" dirty="0"/>
              <a:t>Lowered response to others’ emotion</a:t>
            </a:r>
          </a:p>
          <a:p>
            <a:r>
              <a:rPr lang="en-US" dirty="0"/>
              <a:t>Focused thought toward decision</a:t>
            </a:r>
          </a:p>
          <a:p>
            <a:endParaRPr lang="en-US" dirty="0"/>
          </a:p>
          <a:p>
            <a:endParaRPr lang="en-US" dirty="0"/>
          </a:p>
          <a:p>
            <a:endParaRPr lang="en-US" dirty="0"/>
          </a:p>
          <a:p>
            <a:endParaRPr lang="en-US" dirty="0"/>
          </a:p>
        </p:txBody>
      </p:sp>
      <p:sp>
        <p:nvSpPr>
          <p:cNvPr id="5" name="Title 1"/>
          <p:cNvSpPr txBox="1">
            <a:spLocks/>
          </p:cNvSpPr>
          <p:nvPr/>
        </p:nvSpPr>
        <p:spPr>
          <a:xfrm>
            <a:off x="1972769" y="-1142197"/>
            <a:ext cx="9966960" cy="30358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000" dirty="0"/>
              <a:t>TOP STRESS RESPONSES</a:t>
            </a:r>
            <a:br>
              <a:rPr lang="en-US" sz="6000" dirty="0"/>
            </a:br>
            <a:endParaRPr lang="en-US" sz="2400" dirty="0"/>
          </a:p>
        </p:txBody>
      </p:sp>
      <p:sp>
        <p:nvSpPr>
          <p:cNvPr id="6" name="Content Placeholder 2"/>
          <p:cNvSpPr txBox="1">
            <a:spLocks/>
          </p:cNvSpPr>
          <p:nvPr/>
        </p:nvSpPr>
        <p:spPr>
          <a:xfrm>
            <a:off x="9287181" y="1851373"/>
            <a:ext cx="2368962" cy="3977640"/>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Looking to understand</a:t>
            </a:r>
          </a:p>
          <a:p>
            <a:r>
              <a:rPr lang="en-US" dirty="0"/>
              <a:t>Increased verbalization</a:t>
            </a:r>
          </a:p>
          <a:p>
            <a:r>
              <a:rPr lang="en-US" dirty="0"/>
              <a:t>Use of senses to take input from others</a:t>
            </a:r>
          </a:p>
          <a:p>
            <a:r>
              <a:rPr lang="en-US" dirty="0"/>
              <a:t>High coordination between hemispheres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1251214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ElEMENTS</a:t>
            </a:r>
            <a:r>
              <a:rPr lang="en-US" dirty="0"/>
              <a:t> OF RESILIENCE </a:t>
            </a:r>
            <a:r>
              <a:rPr lang="en-US" sz="2000" dirty="0"/>
              <a:t>~ Susan </a:t>
            </a:r>
            <a:r>
              <a:rPr lang="en-US" sz="2000" dirty="0" err="1"/>
              <a:t>Kobasa</a:t>
            </a:r>
            <a:endParaRPr lang="en-US" sz="2000" dirty="0"/>
          </a:p>
        </p:txBody>
      </p:sp>
      <p:sp>
        <p:nvSpPr>
          <p:cNvPr id="3" name="Content Placeholder 2"/>
          <p:cNvSpPr>
            <a:spLocks noGrp="1"/>
          </p:cNvSpPr>
          <p:nvPr>
            <p:ph sz="half" idx="1"/>
          </p:nvPr>
        </p:nvSpPr>
        <p:spPr>
          <a:xfrm>
            <a:off x="1207500" y="1818672"/>
            <a:ext cx="2994152" cy="4078224"/>
          </a:xfrm>
        </p:spPr>
        <p:txBody>
          <a:bodyPr>
            <a:normAutofit/>
          </a:bodyPr>
          <a:lstStyle/>
          <a:p>
            <a:pPr marL="0" lvl="0" indent="0" algn="r">
              <a:buNone/>
            </a:pPr>
            <a:r>
              <a:rPr lang="en-US" sz="2800" dirty="0">
                <a:solidFill>
                  <a:srgbClr val="C00000"/>
                </a:solidFill>
              </a:rPr>
              <a:t>Challenge </a:t>
            </a:r>
          </a:p>
          <a:p>
            <a:pPr marL="0" lvl="0" indent="0" algn="r">
              <a:lnSpc>
                <a:spcPct val="100000"/>
              </a:lnSpc>
              <a:spcBef>
                <a:spcPts val="0"/>
              </a:spcBef>
              <a:buNone/>
            </a:pPr>
            <a:endParaRPr lang="en-US" sz="2800" dirty="0">
              <a:solidFill>
                <a:srgbClr val="C00000"/>
              </a:solidFill>
            </a:endParaRPr>
          </a:p>
          <a:p>
            <a:pPr marL="0" lvl="0" indent="0" algn="r">
              <a:lnSpc>
                <a:spcPct val="100000"/>
              </a:lnSpc>
              <a:spcBef>
                <a:spcPts val="0"/>
              </a:spcBef>
              <a:buNone/>
            </a:pPr>
            <a:endParaRPr lang="en-US" dirty="0">
              <a:solidFill>
                <a:srgbClr val="C00000"/>
              </a:solidFill>
            </a:endParaRPr>
          </a:p>
          <a:p>
            <a:pPr marL="0" lvl="0" indent="0" algn="r">
              <a:buNone/>
            </a:pPr>
            <a:endParaRPr lang="en-US" dirty="0">
              <a:solidFill>
                <a:srgbClr val="C00000"/>
              </a:solidFill>
            </a:endParaRPr>
          </a:p>
          <a:p>
            <a:pPr marL="0" lvl="0" indent="0" algn="r">
              <a:buNone/>
            </a:pPr>
            <a:r>
              <a:rPr lang="en-US" sz="2800" dirty="0">
                <a:solidFill>
                  <a:srgbClr val="C00000"/>
                </a:solidFill>
              </a:rPr>
              <a:t>Commitment </a:t>
            </a:r>
          </a:p>
          <a:p>
            <a:pPr marL="0" lvl="0" indent="0" algn="r">
              <a:lnSpc>
                <a:spcPct val="100000"/>
              </a:lnSpc>
              <a:spcBef>
                <a:spcPts val="0"/>
              </a:spcBef>
              <a:buNone/>
            </a:pPr>
            <a:endParaRPr lang="en-US" sz="2800" dirty="0">
              <a:solidFill>
                <a:srgbClr val="C00000"/>
              </a:solidFill>
            </a:endParaRPr>
          </a:p>
          <a:p>
            <a:pPr marL="0" lvl="0" indent="0" algn="r">
              <a:lnSpc>
                <a:spcPct val="100000"/>
              </a:lnSpc>
              <a:spcBef>
                <a:spcPts val="0"/>
              </a:spcBef>
              <a:buNone/>
            </a:pPr>
            <a:endParaRPr lang="en-US" sz="2800" dirty="0">
              <a:solidFill>
                <a:srgbClr val="C00000"/>
              </a:solidFill>
            </a:endParaRPr>
          </a:p>
          <a:p>
            <a:pPr marL="0" lvl="0" indent="0" algn="r">
              <a:buNone/>
            </a:pPr>
            <a:r>
              <a:rPr lang="en-US" sz="2800" dirty="0">
                <a:solidFill>
                  <a:srgbClr val="C00000"/>
                </a:solidFill>
              </a:rPr>
              <a:t>Personal Control</a:t>
            </a:r>
            <a:endParaRPr lang="en-US" sz="3600" dirty="0">
              <a:solidFill>
                <a:srgbClr val="C00000"/>
              </a:solidFill>
            </a:endParaRPr>
          </a:p>
        </p:txBody>
      </p:sp>
      <p:sp>
        <p:nvSpPr>
          <p:cNvPr id="4" name="Content Placeholder 3"/>
          <p:cNvSpPr>
            <a:spLocks noGrp="1"/>
          </p:cNvSpPr>
          <p:nvPr>
            <p:ph sz="half" idx="2"/>
          </p:nvPr>
        </p:nvSpPr>
        <p:spPr>
          <a:xfrm>
            <a:off x="4201652" y="1919256"/>
            <a:ext cx="6685650" cy="3977640"/>
          </a:xfrm>
        </p:spPr>
        <p:txBody>
          <a:bodyPr>
            <a:noAutofit/>
          </a:bodyPr>
          <a:lstStyle/>
          <a:p>
            <a:pPr marL="0" indent="0">
              <a:buNone/>
            </a:pPr>
            <a:r>
              <a:rPr lang="en-US" dirty="0"/>
              <a:t>Resilient individuals view a difficulty as a challenge, not a paralyzing event. They see mistakes as lessons to be learned from and opportunities for growth. Difficulties have no negative reflection on their ability or worth.</a:t>
            </a:r>
          </a:p>
          <a:p>
            <a:pPr marL="0" indent="0">
              <a:buNone/>
            </a:pPr>
            <a:endParaRPr lang="en-US" dirty="0"/>
          </a:p>
          <a:p>
            <a:pPr marL="0" indent="0">
              <a:buNone/>
            </a:pPr>
            <a:r>
              <a:rPr lang="en-US" dirty="0"/>
              <a:t>Resilient individuals commit to life and daily goals and are compelled to live life accordingly. They are committed despite feelings about those commitments.</a:t>
            </a:r>
          </a:p>
          <a:p>
            <a:pPr marL="0" indent="0">
              <a:buNone/>
            </a:pPr>
            <a:endParaRPr lang="en-US" dirty="0"/>
          </a:p>
          <a:p>
            <a:pPr marL="0" indent="0">
              <a:buNone/>
            </a:pPr>
            <a:r>
              <a:rPr lang="en-US" dirty="0"/>
              <a:t>Resilient individuals spend time and energy on situations that can be influenced, which increases confidence. They spend no time worrying about uncontrollable events, which reduces helplessness.</a:t>
            </a:r>
          </a:p>
        </p:txBody>
      </p:sp>
    </p:spTree>
    <p:extLst>
      <p:ext uri="{BB962C8B-B14F-4D97-AF65-F5344CB8AC3E}">
        <p14:creationId xmlns:p14="http://schemas.microsoft.com/office/powerpoint/2010/main" val="256350869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OF Setbacks </a:t>
            </a:r>
            <a:r>
              <a:rPr lang="en-US" sz="2000" dirty="0"/>
              <a:t>~ Martin Seligman</a:t>
            </a:r>
          </a:p>
        </p:txBody>
      </p:sp>
      <p:sp>
        <p:nvSpPr>
          <p:cNvPr id="3" name="Content Placeholder 2"/>
          <p:cNvSpPr>
            <a:spLocks noGrp="1"/>
          </p:cNvSpPr>
          <p:nvPr>
            <p:ph sz="half" idx="1"/>
          </p:nvPr>
        </p:nvSpPr>
        <p:spPr>
          <a:xfrm>
            <a:off x="1069848" y="1889760"/>
            <a:ext cx="2994152" cy="3977640"/>
          </a:xfrm>
        </p:spPr>
        <p:txBody>
          <a:bodyPr>
            <a:normAutofit lnSpcReduction="10000"/>
          </a:bodyPr>
          <a:lstStyle/>
          <a:p>
            <a:pPr marL="0" lvl="0" indent="0" algn="r">
              <a:lnSpc>
                <a:spcPct val="100000"/>
              </a:lnSpc>
              <a:buNone/>
            </a:pPr>
            <a:r>
              <a:rPr lang="en-US" sz="2800" dirty="0">
                <a:solidFill>
                  <a:srgbClr val="C00000"/>
                </a:solidFill>
              </a:rPr>
              <a:t>Permanence </a:t>
            </a:r>
          </a:p>
          <a:p>
            <a:pPr marL="0" lvl="0" indent="0" algn="r">
              <a:lnSpc>
                <a:spcPct val="100000"/>
              </a:lnSpc>
              <a:spcBef>
                <a:spcPts val="0"/>
              </a:spcBef>
              <a:buNone/>
            </a:pPr>
            <a:endParaRPr lang="en-US" sz="2800" dirty="0">
              <a:solidFill>
                <a:srgbClr val="C00000"/>
              </a:solidFill>
            </a:endParaRPr>
          </a:p>
          <a:p>
            <a:pPr marL="0" lvl="0" indent="0" algn="r">
              <a:lnSpc>
                <a:spcPct val="100000"/>
              </a:lnSpc>
              <a:buNone/>
            </a:pPr>
            <a:endParaRPr lang="en-US" sz="2800" dirty="0">
              <a:solidFill>
                <a:srgbClr val="C00000"/>
              </a:solidFill>
            </a:endParaRPr>
          </a:p>
          <a:p>
            <a:pPr marL="0" lvl="0" indent="0" algn="r">
              <a:lnSpc>
                <a:spcPct val="100000"/>
              </a:lnSpc>
              <a:buNone/>
            </a:pPr>
            <a:endParaRPr lang="en-US" sz="2800" dirty="0">
              <a:solidFill>
                <a:srgbClr val="C00000"/>
              </a:solidFill>
            </a:endParaRPr>
          </a:p>
          <a:p>
            <a:pPr marL="0" lvl="0" indent="0" algn="r">
              <a:lnSpc>
                <a:spcPct val="100000"/>
              </a:lnSpc>
              <a:buNone/>
            </a:pPr>
            <a:r>
              <a:rPr lang="en-US" sz="2800" dirty="0">
                <a:solidFill>
                  <a:srgbClr val="C00000"/>
                </a:solidFill>
              </a:rPr>
              <a:t>Pervasiveness </a:t>
            </a:r>
          </a:p>
          <a:p>
            <a:pPr marL="0" lvl="0" indent="0" algn="r">
              <a:lnSpc>
                <a:spcPct val="100000"/>
              </a:lnSpc>
              <a:spcBef>
                <a:spcPts val="0"/>
              </a:spcBef>
              <a:buNone/>
            </a:pPr>
            <a:endParaRPr lang="en-US" sz="2800" dirty="0">
              <a:solidFill>
                <a:srgbClr val="C00000"/>
              </a:solidFill>
            </a:endParaRPr>
          </a:p>
          <a:p>
            <a:pPr marL="0" lvl="0" indent="0" algn="r">
              <a:lnSpc>
                <a:spcPct val="100000"/>
              </a:lnSpc>
              <a:spcBef>
                <a:spcPts val="0"/>
              </a:spcBef>
              <a:buNone/>
            </a:pPr>
            <a:endParaRPr lang="en-US" sz="2800" dirty="0">
              <a:solidFill>
                <a:srgbClr val="C00000"/>
              </a:solidFill>
            </a:endParaRPr>
          </a:p>
          <a:p>
            <a:pPr marL="0" lvl="0" indent="0" algn="r">
              <a:buNone/>
            </a:pPr>
            <a:r>
              <a:rPr lang="en-US" sz="2800" dirty="0">
                <a:solidFill>
                  <a:srgbClr val="C00000"/>
                </a:solidFill>
              </a:rPr>
              <a:t>Personalization</a:t>
            </a:r>
            <a:endParaRPr lang="en-US" sz="3600" dirty="0">
              <a:solidFill>
                <a:srgbClr val="C00000"/>
              </a:solidFill>
            </a:endParaRPr>
          </a:p>
        </p:txBody>
      </p:sp>
      <p:sp>
        <p:nvSpPr>
          <p:cNvPr id="4" name="Content Placeholder 3"/>
          <p:cNvSpPr>
            <a:spLocks noGrp="1"/>
          </p:cNvSpPr>
          <p:nvPr>
            <p:ph sz="half" idx="2"/>
          </p:nvPr>
        </p:nvSpPr>
        <p:spPr>
          <a:xfrm>
            <a:off x="4064000" y="1976285"/>
            <a:ext cx="6685650" cy="4542502"/>
          </a:xfrm>
        </p:spPr>
        <p:txBody>
          <a:bodyPr>
            <a:normAutofit lnSpcReduction="10000"/>
          </a:bodyPr>
          <a:lstStyle/>
          <a:p>
            <a:pPr marL="0" indent="0">
              <a:buNone/>
            </a:pPr>
            <a:r>
              <a:rPr lang="en-US" dirty="0"/>
              <a:t>Resilient individuals see the effects of bad events as temporary rather than permanent. They expect that the difficulties of this time will resolve or be handled in such a way that they will not continue to affect one negatively.</a:t>
            </a:r>
          </a:p>
          <a:p>
            <a:pPr marL="0" indent="0">
              <a:buNone/>
            </a:pPr>
            <a:endParaRPr lang="en-US" dirty="0"/>
          </a:p>
          <a:p>
            <a:pPr marL="0" indent="0">
              <a:buNone/>
            </a:pPr>
            <a:r>
              <a:rPr lang="en-US" dirty="0"/>
              <a:t>Resilient individuals deal with setbacks or bad events in relation to that part of their daily life. They are unwilling to let a difficulty in one area affect other unrelated areas.</a:t>
            </a:r>
          </a:p>
          <a:p>
            <a:pPr marL="0" indent="0">
              <a:buNone/>
            </a:pPr>
            <a:endParaRPr lang="en-US" dirty="0"/>
          </a:p>
          <a:p>
            <a:pPr marL="0" indent="0">
              <a:buNone/>
            </a:pPr>
            <a:r>
              <a:rPr lang="en-US" dirty="0"/>
              <a:t>Resilient individuals do not exclusively blame themselves when external negative events occur. They ensure that the full picture of how causes interact is considered.</a:t>
            </a:r>
          </a:p>
          <a:p>
            <a:pPr marL="0" indent="0">
              <a:buNone/>
            </a:pPr>
            <a:endParaRPr lang="en-US" dirty="0"/>
          </a:p>
        </p:txBody>
      </p:sp>
    </p:spTree>
    <p:extLst>
      <p:ext uri="{BB962C8B-B14F-4D97-AF65-F5344CB8AC3E}">
        <p14:creationId xmlns:p14="http://schemas.microsoft.com/office/powerpoint/2010/main" val="82477201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ATTRIBUTES </a:t>
            </a:r>
            <a:r>
              <a:rPr lang="en-US" sz="2000" dirty="0"/>
              <a:t>~ Cal Crow</a:t>
            </a:r>
          </a:p>
        </p:txBody>
      </p:sp>
      <p:sp>
        <p:nvSpPr>
          <p:cNvPr id="3" name="Content Placeholder 2"/>
          <p:cNvSpPr>
            <a:spLocks noGrp="1"/>
          </p:cNvSpPr>
          <p:nvPr>
            <p:ph sz="half" idx="1"/>
          </p:nvPr>
        </p:nvSpPr>
        <p:spPr>
          <a:xfrm>
            <a:off x="766618" y="2194560"/>
            <a:ext cx="3297382" cy="3977640"/>
          </a:xfrm>
        </p:spPr>
        <p:txBody>
          <a:bodyPr>
            <a:noAutofit/>
          </a:bodyPr>
          <a:lstStyle/>
          <a:p>
            <a:pPr marL="0" lvl="0" indent="0" algn="r">
              <a:lnSpc>
                <a:spcPts val="2800"/>
              </a:lnSpc>
              <a:buNone/>
            </a:pPr>
            <a:r>
              <a:rPr lang="en-US" sz="2800" dirty="0">
                <a:solidFill>
                  <a:srgbClr val="C00000"/>
                </a:solidFill>
              </a:rPr>
              <a:t>Positive Image of the Future </a:t>
            </a:r>
          </a:p>
          <a:p>
            <a:pPr marL="0" lvl="0" indent="0" algn="r">
              <a:lnSpc>
                <a:spcPts val="3200"/>
              </a:lnSpc>
              <a:spcBef>
                <a:spcPts val="0"/>
              </a:spcBef>
              <a:buNone/>
            </a:pPr>
            <a:endParaRPr lang="en-US" sz="2800" dirty="0">
              <a:solidFill>
                <a:srgbClr val="C00000"/>
              </a:solidFill>
            </a:endParaRPr>
          </a:p>
          <a:p>
            <a:pPr marL="0" lvl="0" indent="0" algn="r">
              <a:lnSpc>
                <a:spcPts val="3200"/>
              </a:lnSpc>
              <a:spcBef>
                <a:spcPts val="0"/>
              </a:spcBef>
              <a:buNone/>
            </a:pPr>
            <a:endParaRPr lang="en-US" sz="2800" dirty="0">
              <a:solidFill>
                <a:srgbClr val="C00000"/>
              </a:solidFill>
            </a:endParaRPr>
          </a:p>
          <a:p>
            <a:pPr marL="0" lvl="0" indent="0" algn="r">
              <a:lnSpc>
                <a:spcPts val="2800"/>
              </a:lnSpc>
              <a:buNone/>
            </a:pPr>
            <a:r>
              <a:rPr lang="en-US" sz="2800" dirty="0">
                <a:solidFill>
                  <a:srgbClr val="C00000"/>
                </a:solidFill>
              </a:rPr>
              <a:t>Empathy &amp; Compassion</a:t>
            </a:r>
          </a:p>
          <a:p>
            <a:pPr marL="0" lvl="0" indent="0" algn="r">
              <a:lnSpc>
                <a:spcPts val="3200"/>
              </a:lnSpc>
              <a:spcBef>
                <a:spcPts val="0"/>
              </a:spcBef>
              <a:buNone/>
            </a:pPr>
            <a:endParaRPr lang="en-US" sz="2800" dirty="0">
              <a:solidFill>
                <a:srgbClr val="C00000"/>
              </a:solidFill>
            </a:endParaRPr>
          </a:p>
          <a:p>
            <a:pPr marL="0" lvl="0" indent="0" algn="r">
              <a:lnSpc>
                <a:spcPts val="3200"/>
              </a:lnSpc>
              <a:spcBef>
                <a:spcPts val="0"/>
              </a:spcBef>
              <a:buNone/>
            </a:pPr>
            <a:endParaRPr lang="en-US" sz="2800" dirty="0">
              <a:solidFill>
                <a:srgbClr val="C00000"/>
              </a:solidFill>
            </a:endParaRPr>
          </a:p>
          <a:p>
            <a:pPr marL="0" lvl="0" indent="0" algn="r">
              <a:lnSpc>
                <a:spcPts val="2800"/>
              </a:lnSpc>
              <a:buNone/>
            </a:pPr>
            <a:r>
              <a:rPr lang="en-US" sz="2800" dirty="0">
                <a:solidFill>
                  <a:srgbClr val="C00000"/>
                </a:solidFill>
              </a:rPr>
              <a:t>Lack of Victim Mentality</a:t>
            </a:r>
          </a:p>
        </p:txBody>
      </p:sp>
      <p:sp>
        <p:nvSpPr>
          <p:cNvPr id="4" name="Content Placeholder 3"/>
          <p:cNvSpPr>
            <a:spLocks noGrp="1"/>
          </p:cNvSpPr>
          <p:nvPr>
            <p:ph sz="half" idx="2"/>
          </p:nvPr>
        </p:nvSpPr>
        <p:spPr>
          <a:xfrm>
            <a:off x="4064000" y="2194560"/>
            <a:ext cx="6685650" cy="3977640"/>
          </a:xfrm>
        </p:spPr>
        <p:txBody>
          <a:bodyPr>
            <a:noAutofit/>
          </a:bodyPr>
          <a:lstStyle/>
          <a:p>
            <a:pPr marL="0" indent="0">
              <a:buNone/>
            </a:pPr>
            <a:r>
              <a:rPr lang="en-US" dirty="0"/>
              <a:t>Resilient individuals envision brighter days ahead and see past the difficulty of the present.  They harness their ability to look over what is current and to paint a picture of what will be.</a:t>
            </a:r>
          </a:p>
          <a:p>
            <a:pPr marL="0" indent="0">
              <a:buNone/>
            </a:pPr>
            <a:endParaRPr lang="en-US" dirty="0"/>
          </a:p>
          <a:p>
            <a:pPr marL="0" indent="0">
              <a:buNone/>
            </a:pPr>
            <a:r>
              <a:rPr lang="en-US" dirty="0"/>
              <a:t>Resilient individuals do not waste time worrying what others think of them.  They feel for others  but not with them.  They encourage and support but do not bow to peer pressure and they enforce limits and boundaries.</a:t>
            </a:r>
          </a:p>
          <a:p>
            <a:pPr marL="0" indent="0">
              <a:buNone/>
            </a:pPr>
            <a:endParaRPr lang="en-US" dirty="0"/>
          </a:p>
          <a:p>
            <a:pPr marL="0" indent="0">
              <a:buNone/>
            </a:pPr>
            <a:r>
              <a:rPr lang="en-US" dirty="0"/>
              <a:t>Resilient individuals discern the difference between being a victim and being victimized. They focus time and energy on changing things that they have control over and letting go of those they do not.</a:t>
            </a:r>
          </a:p>
        </p:txBody>
      </p:sp>
    </p:spTree>
    <p:extLst>
      <p:ext uri="{BB962C8B-B14F-4D97-AF65-F5344CB8AC3E}">
        <p14:creationId xmlns:p14="http://schemas.microsoft.com/office/powerpoint/2010/main" val="278988938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RESILIENCE</a:t>
            </a:r>
          </a:p>
        </p:txBody>
      </p:sp>
      <p:sp>
        <p:nvSpPr>
          <p:cNvPr id="3" name="Text Placeholder 2"/>
          <p:cNvSpPr>
            <a:spLocks noGrp="1"/>
          </p:cNvSpPr>
          <p:nvPr>
            <p:ph type="body" idx="1"/>
          </p:nvPr>
        </p:nvSpPr>
        <p:spPr/>
        <p:txBody>
          <a:bodyPr/>
          <a:lstStyle/>
          <a:p>
            <a:r>
              <a:rPr lang="en-US" dirty="0"/>
              <a:t>My 2 Strongest Resilience Characteristics Are…</a:t>
            </a:r>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q"/>
            </a:pPr>
            <a:r>
              <a:rPr lang="en-US" dirty="0"/>
              <a:t>  Challenge</a:t>
            </a:r>
          </a:p>
          <a:p>
            <a:pPr>
              <a:buFont typeface="Wingdings" panose="05000000000000000000" pitchFamily="2" charset="2"/>
              <a:buChar char="q"/>
            </a:pPr>
            <a:r>
              <a:rPr lang="en-US" dirty="0"/>
              <a:t>  Commitment</a:t>
            </a:r>
          </a:p>
          <a:p>
            <a:pPr>
              <a:buFont typeface="Wingdings" panose="05000000000000000000" pitchFamily="2" charset="2"/>
              <a:buChar char="q"/>
            </a:pPr>
            <a:r>
              <a:rPr lang="en-US" dirty="0"/>
              <a:t>  Personal Control</a:t>
            </a:r>
          </a:p>
          <a:p>
            <a:pPr>
              <a:buFont typeface="Wingdings" panose="05000000000000000000" pitchFamily="2" charset="2"/>
              <a:buChar char="q"/>
            </a:pPr>
            <a:r>
              <a:rPr lang="en-US" dirty="0"/>
              <a:t>  Permanence</a:t>
            </a:r>
          </a:p>
          <a:p>
            <a:pPr>
              <a:buFont typeface="Wingdings" panose="05000000000000000000" pitchFamily="2" charset="2"/>
              <a:buChar char="q"/>
            </a:pPr>
            <a:r>
              <a:rPr lang="en-US" dirty="0"/>
              <a:t>  Pervasiveness</a:t>
            </a:r>
          </a:p>
          <a:p>
            <a:pPr>
              <a:buFont typeface="Wingdings" panose="05000000000000000000" pitchFamily="2" charset="2"/>
              <a:buChar char="q"/>
            </a:pPr>
            <a:r>
              <a:rPr lang="en-US" dirty="0"/>
              <a:t>  Personalization</a:t>
            </a:r>
          </a:p>
          <a:p>
            <a:pPr>
              <a:buFont typeface="Wingdings" panose="05000000000000000000" pitchFamily="2" charset="2"/>
              <a:buChar char="q"/>
            </a:pPr>
            <a:r>
              <a:rPr lang="en-US" dirty="0"/>
              <a:t>  Positive Image of the Future</a:t>
            </a:r>
          </a:p>
          <a:p>
            <a:pPr>
              <a:buFont typeface="Wingdings" panose="05000000000000000000" pitchFamily="2" charset="2"/>
              <a:buChar char="q"/>
            </a:pPr>
            <a:r>
              <a:rPr lang="en-US" dirty="0"/>
              <a:t>  Empathy &amp; Compassion</a:t>
            </a:r>
          </a:p>
          <a:p>
            <a:pPr>
              <a:buFont typeface="Wingdings" panose="05000000000000000000" pitchFamily="2" charset="2"/>
              <a:buChar char="q"/>
            </a:pPr>
            <a:r>
              <a:rPr lang="en-US" dirty="0"/>
              <a:t>  Lack of Victim Mentality</a:t>
            </a:r>
          </a:p>
          <a:p>
            <a:endParaRPr lang="en-US" dirty="0"/>
          </a:p>
          <a:p>
            <a:endParaRPr lang="en-US" dirty="0"/>
          </a:p>
        </p:txBody>
      </p:sp>
      <p:sp>
        <p:nvSpPr>
          <p:cNvPr id="5" name="Text Placeholder 4"/>
          <p:cNvSpPr>
            <a:spLocks noGrp="1"/>
          </p:cNvSpPr>
          <p:nvPr>
            <p:ph type="body" sz="quarter" idx="3"/>
          </p:nvPr>
        </p:nvSpPr>
        <p:spPr/>
        <p:txBody>
          <a:bodyPr/>
          <a:lstStyle/>
          <a:p>
            <a:r>
              <a:rPr lang="en-US" dirty="0"/>
              <a:t>My 2 Growth Resilience Characteristics Are…</a:t>
            </a:r>
          </a:p>
        </p:txBody>
      </p:sp>
      <p:sp>
        <p:nvSpPr>
          <p:cNvPr id="7" name="Content Placeholder 3"/>
          <p:cNvSpPr>
            <a:spLocks noGrp="1"/>
          </p:cNvSpPr>
          <p:nvPr>
            <p:ph sz="half" idx="2"/>
          </p:nvPr>
        </p:nvSpPr>
        <p:spPr>
          <a:xfrm>
            <a:off x="6383200" y="2743200"/>
            <a:ext cx="4754880" cy="3291840"/>
          </a:xfrm>
        </p:spPr>
        <p:txBody>
          <a:bodyPr>
            <a:normAutofit fontScale="92500" lnSpcReduction="20000"/>
          </a:bodyPr>
          <a:lstStyle/>
          <a:p>
            <a:pPr>
              <a:buFont typeface="Wingdings" panose="05000000000000000000" pitchFamily="2" charset="2"/>
              <a:buChar char="q"/>
            </a:pPr>
            <a:r>
              <a:rPr lang="en-US" dirty="0"/>
              <a:t>  Challenge</a:t>
            </a:r>
          </a:p>
          <a:p>
            <a:pPr>
              <a:buFont typeface="Wingdings" panose="05000000000000000000" pitchFamily="2" charset="2"/>
              <a:buChar char="q"/>
            </a:pPr>
            <a:r>
              <a:rPr lang="en-US" dirty="0"/>
              <a:t>  Commitment</a:t>
            </a:r>
          </a:p>
          <a:p>
            <a:pPr>
              <a:buFont typeface="Wingdings" panose="05000000000000000000" pitchFamily="2" charset="2"/>
              <a:buChar char="q"/>
            </a:pPr>
            <a:r>
              <a:rPr lang="en-US" dirty="0"/>
              <a:t>  Personal Control</a:t>
            </a:r>
          </a:p>
          <a:p>
            <a:pPr>
              <a:buFont typeface="Wingdings" panose="05000000000000000000" pitchFamily="2" charset="2"/>
              <a:buChar char="q"/>
            </a:pPr>
            <a:r>
              <a:rPr lang="en-US" dirty="0"/>
              <a:t>  Permanence</a:t>
            </a:r>
          </a:p>
          <a:p>
            <a:pPr>
              <a:buFont typeface="Wingdings" panose="05000000000000000000" pitchFamily="2" charset="2"/>
              <a:buChar char="q"/>
            </a:pPr>
            <a:r>
              <a:rPr lang="en-US" dirty="0"/>
              <a:t>  Pervasiveness</a:t>
            </a:r>
          </a:p>
          <a:p>
            <a:pPr>
              <a:buFont typeface="Wingdings" panose="05000000000000000000" pitchFamily="2" charset="2"/>
              <a:buChar char="q"/>
            </a:pPr>
            <a:r>
              <a:rPr lang="en-US" dirty="0"/>
              <a:t>  Personalization</a:t>
            </a:r>
          </a:p>
          <a:p>
            <a:pPr>
              <a:buFont typeface="Wingdings" panose="05000000000000000000" pitchFamily="2" charset="2"/>
              <a:buChar char="q"/>
            </a:pPr>
            <a:r>
              <a:rPr lang="en-US" dirty="0"/>
              <a:t>  Positive Image of the Future</a:t>
            </a:r>
          </a:p>
          <a:p>
            <a:pPr>
              <a:buFont typeface="Wingdings" panose="05000000000000000000" pitchFamily="2" charset="2"/>
              <a:buChar char="q"/>
            </a:pPr>
            <a:r>
              <a:rPr lang="en-US" dirty="0"/>
              <a:t>  Empathy &amp; Compassion</a:t>
            </a:r>
          </a:p>
          <a:p>
            <a:pPr>
              <a:buFont typeface="Wingdings" panose="05000000000000000000" pitchFamily="2" charset="2"/>
              <a:buChar char="q"/>
            </a:pPr>
            <a:r>
              <a:rPr lang="en-US" dirty="0"/>
              <a:t>  Lack of Victim Mentality</a:t>
            </a:r>
          </a:p>
          <a:p>
            <a:endParaRPr lang="en-US" dirty="0"/>
          </a:p>
          <a:p>
            <a:endParaRPr lang="en-US" dirty="0"/>
          </a:p>
        </p:txBody>
      </p:sp>
    </p:spTree>
    <p:extLst>
      <p:ext uri="{BB962C8B-B14F-4D97-AF65-F5344CB8AC3E}">
        <p14:creationId xmlns:p14="http://schemas.microsoft.com/office/powerpoint/2010/main" val="606949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000"/>
                                        <p:tgtEl>
                                          <p:spTgt spid="4">
                                            <p:txEl>
                                              <p:pRg st="7" end="7"/>
                                            </p:txEl>
                                          </p:spTgt>
                                        </p:tgtEl>
                                      </p:cBhvr>
                                    </p:animEffect>
                                    <p:anim calcmode="lin" valueType="num">
                                      <p:cBhvr>
                                        <p:cTn id="5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1000"/>
                                        <p:tgtEl>
                                          <p:spTgt spid="4">
                                            <p:txEl>
                                              <p:pRg st="8" end="8"/>
                                            </p:txEl>
                                          </p:spTgt>
                                        </p:tgtEl>
                                      </p:cBhvr>
                                    </p:animEffect>
                                    <p:anim calcmode="lin" valueType="num">
                                      <p:cBhvr>
                                        <p:cTn id="6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Effect transition="in" filter="fade">
                                      <p:cBhvr>
                                        <p:cTn id="68" dur="1000"/>
                                        <p:tgtEl>
                                          <p:spTgt spid="5">
                                            <p:txEl>
                                              <p:pRg st="0" end="0"/>
                                            </p:txEl>
                                          </p:spTgt>
                                        </p:tgtEl>
                                      </p:cBhvr>
                                    </p:animEffect>
                                    <p:anim calcmode="lin" valueType="num">
                                      <p:cBhvr>
                                        <p:cTn id="6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Effect transition="in" filter="fade">
                                      <p:cBhvr>
                                        <p:cTn id="73" dur="1000"/>
                                        <p:tgtEl>
                                          <p:spTgt spid="7">
                                            <p:txEl>
                                              <p:pRg st="0" end="0"/>
                                            </p:txEl>
                                          </p:spTgt>
                                        </p:tgtEl>
                                      </p:cBhvr>
                                    </p:animEffect>
                                    <p:anim calcmode="lin" valueType="num">
                                      <p:cBhvr>
                                        <p:cTn id="7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
                                            <p:txEl>
                                              <p:pRg st="1" end="1"/>
                                            </p:txEl>
                                          </p:spTgt>
                                        </p:tgtEl>
                                        <p:attrNameLst>
                                          <p:attrName>style.visibility</p:attrName>
                                        </p:attrNameLst>
                                      </p:cBhvr>
                                      <p:to>
                                        <p:strVal val="visible"/>
                                      </p:to>
                                    </p:set>
                                    <p:animEffect transition="in" filter="fade">
                                      <p:cBhvr>
                                        <p:cTn id="78" dur="1000"/>
                                        <p:tgtEl>
                                          <p:spTgt spid="7">
                                            <p:txEl>
                                              <p:pRg st="1" end="1"/>
                                            </p:txEl>
                                          </p:spTgt>
                                        </p:tgtEl>
                                      </p:cBhvr>
                                    </p:animEffect>
                                    <p:anim calcmode="lin" valueType="num">
                                      <p:cBhvr>
                                        <p:cTn id="7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animEffect transition="in" filter="fade">
                                      <p:cBhvr>
                                        <p:cTn id="83" dur="1000"/>
                                        <p:tgtEl>
                                          <p:spTgt spid="7">
                                            <p:txEl>
                                              <p:pRg st="2" end="2"/>
                                            </p:txEl>
                                          </p:spTgt>
                                        </p:tgtEl>
                                      </p:cBhvr>
                                    </p:animEffect>
                                    <p:anim calcmode="lin" valueType="num">
                                      <p:cBhvr>
                                        <p:cTn id="8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5" dur="1000" fill="hold"/>
                                        <p:tgtEl>
                                          <p:spTgt spid="7">
                                            <p:txEl>
                                              <p:pRg st="2" end="2"/>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
                                            <p:txEl>
                                              <p:pRg st="3" end="3"/>
                                            </p:txEl>
                                          </p:spTgt>
                                        </p:tgtEl>
                                        <p:attrNameLst>
                                          <p:attrName>style.visibility</p:attrName>
                                        </p:attrNameLst>
                                      </p:cBhvr>
                                      <p:to>
                                        <p:strVal val="visible"/>
                                      </p:to>
                                    </p:set>
                                    <p:animEffect transition="in" filter="fade">
                                      <p:cBhvr>
                                        <p:cTn id="88" dur="1000"/>
                                        <p:tgtEl>
                                          <p:spTgt spid="7">
                                            <p:txEl>
                                              <p:pRg st="3" end="3"/>
                                            </p:txEl>
                                          </p:spTgt>
                                        </p:tgtEl>
                                      </p:cBhvr>
                                    </p:animEffect>
                                    <p:anim calcmode="lin" valueType="num">
                                      <p:cBhvr>
                                        <p:cTn id="8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
                                            <p:txEl>
                                              <p:pRg st="4" end="4"/>
                                            </p:txEl>
                                          </p:spTgt>
                                        </p:tgtEl>
                                        <p:attrNameLst>
                                          <p:attrName>style.visibility</p:attrName>
                                        </p:attrNameLst>
                                      </p:cBhvr>
                                      <p:to>
                                        <p:strVal val="visible"/>
                                      </p:to>
                                    </p:set>
                                    <p:animEffect transition="in" filter="fade">
                                      <p:cBhvr>
                                        <p:cTn id="93" dur="1000"/>
                                        <p:tgtEl>
                                          <p:spTgt spid="7">
                                            <p:txEl>
                                              <p:pRg st="4" end="4"/>
                                            </p:txEl>
                                          </p:spTgt>
                                        </p:tgtEl>
                                      </p:cBhvr>
                                    </p:animEffect>
                                    <p:anim calcmode="lin" valueType="num">
                                      <p:cBhvr>
                                        <p:cTn id="9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
                                            <p:txEl>
                                              <p:pRg st="5" end="5"/>
                                            </p:txEl>
                                          </p:spTgt>
                                        </p:tgtEl>
                                        <p:attrNameLst>
                                          <p:attrName>style.visibility</p:attrName>
                                        </p:attrNameLst>
                                      </p:cBhvr>
                                      <p:to>
                                        <p:strVal val="visible"/>
                                      </p:to>
                                    </p:set>
                                    <p:animEffect transition="in" filter="fade">
                                      <p:cBhvr>
                                        <p:cTn id="98" dur="1000"/>
                                        <p:tgtEl>
                                          <p:spTgt spid="7">
                                            <p:txEl>
                                              <p:pRg st="5" end="5"/>
                                            </p:txEl>
                                          </p:spTgt>
                                        </p:tgtEl>
                                      </p:cBhvr>
                                    </p:animEffect>
                                    <p:anim calcmode="lin" valueType="num">
                                      <p:cBhvr>
                                        <p:cTn id="9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00" dur="1000" fill="hold"/>
                                        <p:tgtEl>
                                          <p:spTgt spid="7">
                                            <p:txEl>
                                              <p:pRg st="5" end="5"/>
                                            </p:tx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7">
                                            <p:txEl>
                                              <p:pRg st="6" end="6"/>
                                            </p:txEl>
                                          </p:spTgt>
                                        </p:tgtEl>
                                        <p:attrNameLst>
                                          <p:attrName>style.visibility</p:attrName>
                                        </p:attrNameLst>
                                      </p:cBhvr>
                                      <p:to>
                                        <p:strVal val="visible"/>
                                      </p:to>
                                    </p:set>
                                    <p:animEffect transition="in" filter="fade">
                                      <p:cBhvr>
                                        <p:cTn id="103" dur="1000"/>
                                        <p:tgtEl>
                                          <p:spTgt spid="7">
                                            <p:txEl>
                                              <p:pRg st="6" end="6"/>
                                            </p:txEl>
                                          </p:spTgt>
                                        </p:tgtEl>
                                      </p:cBhvr>
                                    </p:animEffect>
                                    <p:anim calcmode="lin" valueType="num">
                                      <p:cBhvr>
                                        <p:cTn id="10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7">
                                            <p:txEl>
                                              <p:pRg st="6" end="6"/>
                                            </p:tx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
                                            <p:txEl>
                                              <p:pRg st="7" end="7"/>
                                            </p:txEl>
                                          </p:spTgt>
                                        </p:tgtEl>
                                        <p:attrNameLst>
                                          <p:attrName>style.visibility</p:attrName>
                                        </p:attrNameLst>
                                      </p:cBhvr>
                                      <p:to>
                                        <p:strVal val="visible"/>
                                      </p:to>
                                    </p:set>
                                    <p:animEffect transition="in" filter="fade">
                                      <p:cBhvr>
                                        <p:cTn id="108" dur="1000"/>
                                        <p:tgtEl>
                                          <p:spTgt spid="7">
                                            <p:txEl>
                                              <p:pRg st="7" end="7"/>
                                            </p:txEl>
                                          </p:spTgt>
                                        </p:tgtEl>
                                      </p:cBhvr>
                                    </p:animEffect>
                                    <p:anim calcmode="lin" valueType="num">
                                      <p:cBhvr>
                                        <p:cTn id="10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10" dur="1000" fill="hold"/>
                                        <p:tgtEl>
                                          <p:spTgt spid="7">
                                            <p:txEl>
                                              <p:pRg st="7" end="7"/>
                                            </p:txEl>
                                          </p:spTgt>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
                                            <p:txEl>
                                              <p:pRg st="8" end="8"/>
                                            </p:txEl>
                                          </p:spTgt>
                                        </p:tgtEl>
                                        <p:attrNameLst>
                                          <p:attrName>style.visibility</p:attrName>
                                        </p:attrNameLst>
                                      </p:cBhvr>
                                      <p:to>
                                        <p:strVal val="visible"/>
                                      </p:to>
                                    </p:set>
                                    <p:animEffect transition="in" filter="fade">
                                      <p:cBhvr>
                                        <p:cTn id="113" dur="1000"/>
                                        <p:tgtEl>
                                          <p:spTgt spid="7">
                                            <p:txEl>
                                              <p:pRg st="8" end="8"/>
                                            </p:txEl>
                                          </p:spTgt>
                                        </p:tgtEl>
                                      </p:cBhvr>
                                    </p:animEffect>
                                    <p:anim calcmode="lin" valueType="num">
                                      <p:cBhvr>
                                        <p:cTn id="11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1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INCORPORATING RESILIENCE</a:t>
            </a:r>
          </a:p>
        </p:txBody>
      </p:sp>
      <p:sp>
        <p:nvSpPr>
          <p:cNvPr id="3" name="Text Placeholder 2"/>
          <p:cNvSpPr>
            <a:spLocks noGrp="1"/>
          </p:cNvSpPr>
          <p:nvPr>
            <p:ph type="body" idx="1"/>
          </p:nvPr>
        </p:nvSpPr>
        <p:spPr>
          <a:xfrm>
            <a:off x="1066800" y="1674629"/>
            <a:ext cx="4754880" cy="640080"/>
          </a:xfrm>
        </p:spPr>
        <p:txBody>
          <a:bodyPr>
            <a:normAutofit/>
          </a:bodyPr>
          <a:lstStyle/>
          <a:p>
            <a:r>
              <a:rPr lang="en-US" dirty="0"/>
              <a:t>I increase my strength in the  ________________ characteristic by …</a:t>
            </a:r>
          </a:p>
        </p:txBody>
      </p:sp>
      <p:sp>
        <p:nvSpPr>
          <p:cNvPr id="4" name="Content Placeholder 3"/>
          <p:cNvSpPr>
            <a:spLocks noGrp="1"/>
          </p:cNvSpPr>
          <p:nvPr>
            <p:ph sz="half" idx="2"/>
          </p:nvPr>
        </p:nvSpPr>
        <p:spPr>
          <a:xfrm>
            <a:off x="1069848" y="2379409"/>
            <a:ext cx="4754880" cy="3991893"/>
          </a:xfrm>
        </p:spPr>
        <p:txBody>
          <a:bodyPr>
            <a:normAutofit/>
          </a:bodyPr>
          <a:lstStyle/>
          <a:p>
            <a:pPr>
              <a:buFont typeface="Wingdings" panose="05000000000000000000" pitchFamily="2" charset="2"/>
              <a:buChar char="q"/>
            </a:pPr>
            <a:r>
              <a:rPr lang="en-US" dirty="0"/>
              <a:t>  </a:t>
            </a:r>
            <a:r>
              <a:rPr lang="en-US" u="sng" dirty="0"/>
              <a:t>_Pervasiveness_________________:</a:t>
            </a:r>
          </a:p>
          <a:p>
            <a:pPr marL="0" indent="0">
              <a:lnSpc>
                <a:spcPct val="100000"/>
              </a:lnSpc>
              <a:buNone/>
            </a:pPr>
            <a:r>
              <a:rPr lang="en-US" sz="1900" dirty="0"/>
              <a:t>Notice when I am trying to be present in one situation but am thinking about a different one. </a:t>
            </a:r>
          </a:p>
          <a:p>
            <a:pPr marL="0" indent="0">
              <a:lnSpc>
                <a:spcPct val="100000"/>
              </a:lnSpc>
              <a:buNone/>
            </a:pPr>
            <a:r>
              <a:rPr lang="en-US" sz="1900" dirty="0" err="1"/>
              <a:t>Eg</a:t>
            </a:r>
            <a:r>
              <a:rPr lang="en-US" sz="1900" dirty="0"/>
              <a:t>. Instead of laying in bed at night and thinking about a problem for tomorrow that I can do nothing about right now I can pray about it and let it go.</a:t>
            </a:r>
            <a:endParaRPr lang="en-US" sz="1800" dirty="0"/>
          </a:p>
          <a:p>
            <a:pPr>
              <a:buFont typeface="Wingdings" panose="05000000000000000000" pitchFamily="2" charset="2"/>
              <a:buChar char="q"/>
            </a:pPr>
            <a:endParaRPr lang="en-US" dirty="0"/>
          </a:p>
          <a:p>
            <a:pPr marL="0" indent="0">
              <a:buNone/>
            </a:pPr>
            <a:endParaRPr lang="en-US" dirty="0"/>
          </a:p>
          <a:p>
            <a:endParaRPr lang="en-US" dirty="0"/>
          </a:p>
        </p:txBody>
      </p:sp>
      <p:sp>
        <p:nvSpPr>
          <p:cNvPr id="9" name="Text Placeholder 2"/>
          <p:cNvSpPr>
            <a:spLocks noGrp="1"/>
          </p:cNvSpPr>
          <p:nvPr>
            <p:ph type="body" idx="1"/>
          </p:nvPr>
        </p:nvSpPr>
        <p:spPr>
          <a:xfrm>
            <a:off x="6253317" y="1674629"/>
            <a:ext cx="4754880" cy="640080"/>
          </a:xfrm>
        </p:spPr>
        <p:txBody>
          <a:bodyPr>
            <a:noAutofit/>
          </a:bodyPr>
          <a:lstStyle/>
          <a:p>
            <a:r>
              <a:rPr lang="en-US" dirty="0"/>
              <a:t>I increase my growth in the ________________ characteristic by …</a:t>
            </a:r>
          </a:p>
        </p:txBody>
      </p:sp>
      <p:sp>
        <p:nvSpPr>
          <p:cNvPr id="14" name="Content Placeholder 3"/>
          <p:cNvSpPr>
            <a:spLocks noGrp="1"/>
          </p:cNvSpPr>
          <p:nvPr>
            <p:ph sz="half" idx="2"/>
          </p:nvPr>
        </p:nvSpPr>
        <p:spPr>
          <a:xfrm>
            <a:off x="6253317" y="2379408"/>
            <a:ext cx="4754880" cy="4395018"/>
          </a:xfrm>
        </p:spPr>
        <p:txBody>
          <a:bodyPr>
            <a:normAutofit/>
          </a:bodyPr>
          <a:lstStyle/>
          <a:p>
            <a:pPr>
              <a:buFont typeface="Wingdings" panose="05000000000000000000" pitchFamily="2" charset="2"/>
              <a:buChar char="q"/>
            </a:pPr>
            <a:r>
              <a:rPr lang="en-US" u="sng" dirty="0"/>
              <a:t>__Commitment___________:</a:t>
            </a:r>
          </a:p>
          <a:p>
            <a:pPr marL="0" indent="0">
              <a:buNone/>
            </a:pPr>
            <a:r>
              <a:rPr lang="en-US" sz="1900" dirty="0"/>
              <a:t>Get it through my head by repeating the thought that feeling like doing something has nothing to do  with actually following through with it. </a:t>
            </a:r>
          </a:p>
          <a:p>
            <a:pPr marL="0" indent="0">
              <a:buNone/>
            </a:pPr>
            <a:r>
              <a:rPr lang="en-US" sz="1900" dirty="0" err="1"/>
              <a:t>Eg</a:t>
            </a:r>
            <a:r>
              <a:rPr lang="en-US" sz="1900" dirty="0"/>
              <a:t>. Schedule workouts in my calendar and change my clothes for the gym before I leave work so I don’t have to deal with not feeling like going.</a:t>
            </a:r>
          </a:p>
        </p:txBody>
      </p:sp>
    </p:spTree>
    <p:extLst>
      <p:ext uri="{BB962C8B-B14F-4D97-AF65-F5344CB8AC3E}">
        <p14:creationId xmlns:p14="http://schemas.microsoft.com/office/powerpoint/2010/main" val="1203433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1000"/>
                                        <p:tgtEl>
                                          <p:spTgt spid="14">
                                            <p:txEl>
                                              <p:pRg st="0" end="0"/>
                                            </p:txEl>
                                          </p:spTgt>
                                        </p:tgtEl>
                                      </p:cBhvr>
                                    </p:animEffect>
                                    <p:anim calcmode="lin" valueType="num">
                                      <p:cBhvr>
                                        <p:cTn id="3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1000"/>
                                        <p:tgtEl>
                                          <p:spTgt spid="14">
                                            <p:txEl>
                                              <p:pRg st="1" end="1"/>
                                            </p:txEl>
                                          </p:spTgt>
                                        </p:tgtEl>
                                      </p:cBhvr>
                                    </p:animEffect>
                                    <p:anim calcmode="lin" valueType="num">
                                      <p:cBhvr>
                                        <p:cTn id="4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animEffect transition="in" filter="fade">
                                      <p:cBhvr>
                                        <p:cTn id="52" dur="1000"/>
                                        <p:tgtEl>
                                          <p:spTgt spid="14">
                                            <p:txEl>
                                              <p:pRg st="2" end="2"/>
                                            </p:txEl>
                                          </p:spTgt>
                                        </p:tgtEl>
                                      </p:cBhvr>
                                    </p:animEffect>
                                    <p:anim calcmode="lin" valueType="num">
                                      <p:cBhvr>
                                        <p:cTn id="5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9" grpId="0" build="p"/>
      <p:bldP spid="1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a:bodyPr>
          <a:lstStyle/>
          <a:p>
            <a:pPr algn="ctr"/>
            <a:r>
              <a:rPr lang="en-US" sz="2400" dirty="0"/>
              <a:t>Proverbs 22:6</a:t>
            </a:r>
          </a:p>
          <a:p>
            <a:pPr algn="ctr"/>
            <a:r>
              <a:rPr lang="en-US" sz="2400" dirty="0"/>
              <a:t>Train up a child…</a:t>
            </a:r>
          </a:p>
          <a:p>
            <a:pPr algn="ct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62" y="1488124"/>
            <a:ext cx="3762232" cy="376223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643" t="15644" r="14102" b="1495"/>
          <a:stretch/>
        </p:blipFill>
        <p:spPr>
          <a:xfrm>
            <a:off x="3998794" y="1488124"/>
            <a:ext cx="4313699" cy="3762232"/>
          </a:xfrm>
          <a:prstGeom prst="rect">
            <a:avLst/>
          </a:prstGeom>
        </p:spPr>
      </p:pic>
      <p:sp>
        <p:nvSpPr>
          <p:cNvPr id="8" name="Title 1"/>
          <p:cNvSpPr>
            <a:spLocks noGrp="1"/>
          </p:cNvSpPr>
          <p:nvPr>
            <p:ph type="title"/>
          </p:nvPr>
        </p:nvSpPr>
        <p:spPr>
          <a:xfrm>
            <a:off x="6905767" y="-320586"/>
            <a:ext cx="7538886" cy="1609344"/>
          </a:xfrm>
        </p:spPr>
        <p:txBody>
          <a:bodyPr/>
          <a:lstStyle/>
          <a:p>
            <a:r>
              <a:rPr lang="en-US" dirty="0"/>
              <a:t>APPRECIATE RESILIENCE</a:t>
            </a:r>
          </a:p>
        </p:txBody>
      </p:sp>
    </p:spTree>
    <p:extLst>
      <p:ext uri="{BB962C8B-B14F-4D97-AF65-F5344CB8AC3E}">
        <p14:creationId xmlns:p14="http://schemas.microsoft.com/office/powerpoint/2010/main" val="2718985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0182" y="1320801"/>
            <a:ext cx="2153337" cy="1598308"/>
          </a:xfrm>
          <a:prstGeom prst="rect">
            <a:avLst/>
          </a:prstGeom>
          <a:noFill/>
        </p:spPr>
        <p:txBody>
          <a:bodyPr wrap="square" rtlCol="0">
            <a:spAutoFit/>
          </a:bodyPr>
          <a:lstStyle/>
          <a:p>
            <a:endParaRPr lang="en-US" dirty="0"/>
          </a:p>
        </p:txBody>
      </p:sp>
      <p:pic>
        <p:nvPicPr>
          <p:cNvPr id="7" name="Picture 2" descr="TRAFFIC JAM | New Music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19" y="312789"/>
            <a:ext cx="5901030" cy="3318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ucing Family Arguments | Because : Beca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50" y="2904924"/>
            <a:ext cx="5707244" cy="3815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92413" y="1320801"/>
            <a:ext cx="5299587" cy="523220"/>
          </a:xfrm>
          <a:prstGeom prst="rect">
            <a:avLst/>
          </a:prstGeom>
          <a:noFill/>
        </p:spPr>
        <p:txBody>
          <a:bodyPr wrap="square" rtlCol="0">
            <a:spAutoFit/>
          </a:bodyPr>
          <a:lstStyle/>
          <a:p>
            <a:r>
              <a:rPr lang="en-US" sz="2800" dirty="0"/>
              <a:t>The Lay of the Land - THEN</a:t>
            </a:r>
          </a:p>
        </p:txBody>
      </p:sp>
      <p:pic>
        <p:nvPicPr>
          <p:cNvPr id="8" name="Picture 2" descr="Ditching work-life balance for work-life integration is good f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492" y="3855205"/>
            <a:ext cx="3968097" cy="264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814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mazon.com: 100 PCS Scrabble Tiles Games Wood Letters A-Z Capit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414" y="127819"/>
            <a:ext cx="3451335" cy="34513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VID-19: Potential Implications for Individuals with Substan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21679" cy="41787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ocal News: Unity seen in protest against racial injustice (6/7/20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040" y="2967549"/>
            <a:ext cx="5973960" cy="3890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8453" y="5174575"/>
            <a:ext cx="5299587" cy="523220"/>
          </a:xfrm>
          <a:prstGeom prst="rect">
            <a:avLst/>
          </a:prstGeom>
          <a:noFill/>
        </p:spPr>
        <p:txBody>
          <a:bodyPr wrap="square" rtlCol="0">
            <a:spAutoFit/>
          </a:bodyPr>
          <a:lstStyle/>
          <a:p>
            <a:r>
              <a:rPr lang="en-US" sz="2800" dirty="0"/>
              <a:t>The Lay of the Land - NOW</a:t>
            </a:r>
          </a:p>
        </p:txBody>
      </p:sp>
    </p:spTree>
    <p:extLst>
      <p:ext uri="{BB962C8B-B14F-4D97-AF65-F5344CB8AC3E}">
        <p14:creationId xmlns:p14="http://schemas.microsoft.com/office/powerpoint/2010/main" val="8193907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en I was a boy and I would see scary things in the news, m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659" y="887258"/>
            <a:ext cx="6815496" cy="507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86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27" t="20812" r="-3275" b="22938"/>
          <a:stretch/>
        </p:blipFill>
        <p:spPr bwMode="auto">
          <a:xfrm>
            <a:off x="-344713" y="-1"/>
            <a:ext cx="12935857" cy="68580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889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mygdala fire al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798" y="2248524"/>
            <a:ext cx="4351168" cy="3868189"/>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Image result for amygdala fire al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337" y="2248524"/>
            <a:ext cx="4716693" cy="38681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06370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65" y="823322"/>
            <a:ext cx="10972800" cy="964409"/>
          </a:xfrm>
        </p:spPr>
        <p:txBody>
          <a:bodyPr>
            <a:normAutofit fontScale="90000"/>
          </a:bodyPr>
          <a:lstStyle/>
          <a:p>
            <a:r>
              <a:rPr lang="en-US" dirty="0"/>
              <a:t>4 Possible Responses to Crisis</a:t>
            </a:r>
            <a:br>
              <a:rPr lang="en-US" dirty="0"/>
            </a:br>
            <a:endParaRPr lang="en-US" dirty="0"/>
          </a:p>
        </p:txBody>
      </p:sp>
      <p:sp>
        <p:nvSpPr>
          <p:cNvPr id="3" name="Content Placeholder 2"/>
          <p:cNvSpPr>
            <a:spLocks noGrp="1"/>
          </p:cNvSpPr>
          <p:nvPr>
            <p:ph idx="1"/>
          </p:nvPr>
        </p:nvSpPr>
        <p:spPr>
          <a:xfrm>
            <a:off x="857165" y="2236290"/>
            <a:ext cx="10972800" cy="3660965"/>
          </a:xfrm>
        </p:spPr>
        <p:txBody>
          <a:bodyPr>
            <a:noAutofit/>
          </a:bodyPr>
          <a:lstStyle/>
          <a:p>
            <a:pPr marL="0" indent="0">
              <a:spcBef>
                <a:spcPts val="2064"/>
              </a:spcBef>
              <a:buNone/>
            </a:pPr>
            <a:r>
              <a:rPr lang="en-US" sz="3600" dirty="0"/>
              <a:t>Solve</a:t>
            </a:r>
          </a:p>
          <a:p>
            <a:pPr marL="0" indent="0">
              <a:spcBef>
                <a:spcPts val="2064"/>
              </a:spcBef>
              <a:buNone/>
            </a:pPr>
            <a:r>
              <a:rPr lang="en-US" sz="3600" dirty="0"/>
              <a:t>Survive</a:t>
            </a:r>
          </a:p>
          <a:p>
            <a:pPr marL="0" indent="0">
              <a:spcBef>
                <a:spcPts val="2064"/>
              </a:spcBef>
              <a:buNone/>
            </a:pPr>
            <a:r>
              <a:rPr lang="en-US" sz="3600" dirty="0"/>
              <a:t>Accept</a:t>
            </a:r>
          </a:p>
          <a:p>
            <a:pPr marL="0" indent="0">
              <a:spcBef>
                <a:spcPts val="2064"/>
              </a:spcBef>
              <a:buNone/>
            </a:pPr>
            <a:r>
              <a:rPr lang="en-US" sz="3600" dirty="0"/>
              <a:t>Adapt</a:t>
            </a:r>
          </a:p>
          <a:p>
            <a:pPr marL="0" indent="0">
              <a:spcBef>
                <a:spcPts val="2064"/>
              </a:spcBef>
              <a:buNone/>
            </a:pPr>
            <a:r>
              <a:rPr lang="en-US" sz="3600" dirty="0"/>
              <a:t>(Stay Miserable)</a:t>
            </a:r>
          </a:p>
        </p:txBody>
      </p:sp>
      <p:pic>
        <p:nvPicPr>
          <p:cNvPr id="3074" name="Picture 2" descr="How To Deal With Stress - Aditya Kothadiya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13" y="2387336"/>
            <a:ext cx="5802484" cy="29103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503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743E4B-8B2B-F345-877B-A776A29FD238}"/>
              </a:ext>
            </a:extLst>
          </p:cNvPr>
          <p:cNvSpPr/>
          <p:nvPr/>
        </p:nvSpPr>
        <p:spPr>
          <a:xfrm>
            <a:off x="-164892" y="-539646"/>
            <a:ext cx="12891541" cy="8049718"/>
          </a:xfrm>
          <a:prstGeom prst="rect">
            <a:avLst/>
          </a:prstGeom>
          <a:solidFill>
            <a:srgbClr val="F7F7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GRIEF </a:t>
            </a:r>
            <a:r>
              <a:rPr lang="en-US"/>
              <a:t>PROCESS Tasks</a:t>
            </a:r>
            <a:endParaRPr lang="en-US" dirty="0"/>
          </a:p>
        </p:txBody>
      </p:sp>
      <p:sp>
        <p:nvSpPr>
          <p:cNvPr id="6" name="Content Placeholder 2"/>
          <p:cNvSpPr>
            <a:spLocks noGrp="1"/>
          </p:cNvSpPr>
          <p:nvPr>
            <p:ph idx="1"/>
          </p:nvPr>
        </p:nvSpPr>
        <p:spPr>
          <a:xfrm>
            <a:off x="1309746" y="1868699"/>
            <a:ext cx="8388436" cy="3660965"/>
          </a:xfrm>
        </p:spPr>
        <p:txBody>
          <a:bodyPr>
            <a:noAutofit/>
          </a:bodyPr>
          <a:lstStyle/>
          <a:p>
            <a:pPr marL="0" indent="0">
              <a:buNone/>
            </a:pPr>
            <a:r>
              <a:rPr lang="en-US" sz="3600" b="1" dirty="0">
                <a:solidFill>
                  <a:srgbClr val="236A95"/>
                </a:solidFill>
              </a:rPr>
              <a:t>T </a:t>
            </a:r>
            <a:r>
              <a:rPr lang="en-US" sz="3600" dirty="0" err="1"/>
              <a:t>ruly</a:t>
            </a:r>
            <a:r>
              <a:rPr lang="en-US" sz="3600" dirty="0"/>
              <a:t> accept the loss has occurred</a:t>
            </a:r>
          </a:p>
          <a:p>
            <a:pPr marL="0" indent="0">
              <a:buNone/>
            </a:pPr>
            <a:r>
              <a:rPr lang="en-US" sz="3600" b="1" dirty="0">
                <a:solidFill>
                  <a:srgbClr val="236A95"/>
                </a:solidFill>
              </a:rPr>
              <a:t>E </a:t>
            </a:r>
            <a:r>
              <a:rPr lang="en-US" sz="3600" dirty="0" err="1"/>
              <a:t>xperience</a:t>
            </a:r>
            <a:r>
              <a:rPr lang="en-US" sz="3600" dirty="0"/>
              <a:t> the pain of the loss</a:t>
            </a:r>
          </a:p>
          <a:p>
            <a:pPr marL="0" indent="0">
              <a:buNone/>
            </a:pPr>
            <a:r>
              <a:rPr lang="en-US" sz="3600" b="1" dirty="0">
                <a:solidFill>
                  <a:srgbClr val="236A95"/>
                </a:solidFill>
              </a:rPr>
              <a:t>A </a:t>
            </a:r>
            <a:r>
              <a:rPr lang="en-US" sz="3600" dirty="0" err="1"/>
              <a:t>djust</a:t>
            </a:r>
            <a:r>
              <a:rPr lang="en-US" sz="3600" dirty="0"/>
              <a:t> to the new environment </a:t>
            </a:r>
          </a:p>
          <a:p>
            <a:pPr marL="0" indent="0">
              <a:buNone/>
            </a:pPr>
            <a:r>
              <a:rPr lang="en-US" sz="3600" b="1" dirty="0">
                <a:solidFill>
                  <a:srgbClr val="236A95"/>
                </a:solidFill>
              </a:rPr>
              <a:t>R </a:t>
            </a:r>
            <a:r>
              <a:rPr lang="en-US" sz="3600" dirty="0" err="1"/>
              <a:t>einvest</a:t>
            </a:r>
            <a:r>
              <a:rPr lang="en-US" sz="3600" dirty="0"/>
              <a:t> in the new reality</a:t>
            </a:r>
          </a:p>
        </p:txBody>
      </p:sp>
      <p:pic>
        <p:nvPicPr>
          <p:cNvPr id="2054" name="Picture 6" descr="Transparent Water Drop Emoji Png - Tear Emoji No Background, P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202" y="2367209"/>
            <a:ext cx="3725798" cy="360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114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408963" y="1243085"/>
            <a:ext cx="3888259" cy="3291840"/>
          </a:xfrm>
        </p:spPr>
        <p:txBody>
          <a:bodyPr>
            <a:noAutofit/>
          </a:bodyPr>
          <a:lstStyle/>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a:t>Explore the reasons for RESILIENCE</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a:t>Understand characteristics of RESILIENCE</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a:t>Identify RESILIENCE in self and others</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a:t>Incorporate RESILIENCE practice for yourself</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36" y="1789625"/>
            <a:ext cx="5976459" cy="5068375"/>
          </a:xfrm>
          <a:prstGeom prst="rect">
            <a:avLst/>
          </a:prstGeom>
        </p:spPr>
      </p:pic>
      <p:sp>
        <p:nvSpPr>
          <p:cNvPr id="7" name="Title 1"/>
          <p:cNvSpPr txBox="1">
            <a:spLocks/>
          </p:cNvSpPr>
          <p:nvPr/>
        </p:nvSpPr>
        <p:spPr>
          <a:xfrm>
            <a:off x="182880" y="-1425551"/>
            <a:ext cx="9966960" cy="30358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000" dirty="0"/>
              <a:t>Be A “CAPTAIN BOUNCE BACK” </a:t>
            </a:r>
            <a:br>
              <a:rPr lang="en-US" sz="6000" dirty="0"/>
            </a:br>
            <a:r>
              <a:rPr lang="en-US" sz="2400" dirty="0"/>
              <a:t>able to overcome difficulty in a single thought reframing</a:t>
            </a:r>
          </a:p>
        </p:txBody>
      </p:sp>
    </p:spTree>
    <p:extLst>
      <p:ext uri="{BB962C8B-B14F-4D97-AF65-F5344CB8AC3E}">
        <p14:creationId xmlns:p14="http://schemas.microsoft.com/office/powerpoint/2010/main" val="63827423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71AFC64A88BC449047AA489FB28692" ma:contentTypeVersion="14" ma:contentTypeDescription="Create a new document." ma:contentTypeScope="" ma:versionID="585d961621790ede0c81879edea3a2f9">
  <xsd:schema xmlns:xsd="http://www.w3.org/2001/XMLSchema" xmlns:xs="http://www.w3.org/2001/XMLSchema" xmlns:p="http://schemas.microsoft.com/office/2006/metadata/properties" xmlns:ns3="1d2af5f4-4207-466d-9638-8d5905b4350b" xmlns:ns4="a9ecfca4-e81e-46ad-a364-ed277a8e8337" targetNamespace="http://schemas.microsoft.com/office/2006/metadata/properties" ma:root="true" ma:fieldsID="a2cfdd1a8d2866251a735f1587437a90" ns3:_="" ns4:_="">
    <xsd:import namespace="1d2af5f4-4207-466d-9638-8d5905b4350b"/>
    <xsd:import namespace="a9ecfca4-e81e-46ad-a364-ed277a8e8337"/>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af5f4-4207-466d-9638-8d5905b4350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ecfca4-e81e-46ad-a364-ed277a8e833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E852A5-4C4B-4511-BF40-BDB5A4740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2af5f4-4207-466d-9638-8d5905b4350b"/>
    <ds:schemaRef ds:uri="a9ecfca4-e81e-46ad-a364-ed277a8e83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4F8024-5517-4A56-96B6-70AC3E9BB533}">
  <ds:schemaRefs>
    <ds:schemaRef ds:uri="http://schemas.microsoft.com/sharepoint/v3/contenttype/forms"/>
  </ds:schemaRefs>
</ds:datastoreItem>
</file>

<file path=customXml/itemProps3.xml><?xml version="1.0" encoding="utf-8"?>
<ds:datastoreItem xmlns:ds="http://schemas.openxmlformats.org/officeDocument/2006/customXml" ds:itemID="{B47D2000-65FD-47BA-B409-3A2149E0697A}">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9ecfca4-e81e-46ad-a364-ed277a8e8337"/>
    <ds:schemaRef ds:uri="http://purl.org/dc/elements/1.1/"/>
    <ds:schemaRef ds:uri="http://schemas.microsoft.com/office/2006/metadata/properties"/>
    <ds:schemaRef ds:uri="http://purl.org/dc/terms/"/>
    <ds:schemaRef ds:uri="1d2af5f4-4207-466d-9638-8d5905b4350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4302</TotalTime>
  <Words>1091</Words>
  <Application>Microsoft Office PowerPoint</Application>
  <PresentationFormat>Widescreen</PresentationFormat>
  <Paragraphs>155</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Rockwell</vt:lpstr>
      <vt:lpstr>Rockwell Condensed</vt:lpstr>
      <vt:lpstr>Wingdings</vt:lpstr>
      <vt:lpstr>Wood Type</vt:lpstr>
      <vt:lpstr>Help! For the Helpers.</vt:lpstr>
      <vt:lpstr>PowerPoint Presentation</vt:lpstr>
      <vt:lpstr>PowerPoint Presentation</vt:lpstr>
      <vt:lpstr>PowerPoint Presentation</vt:lpstr>
      <vt:lpstr>PowerPoint Presentation</vt:lpstr>
      <vt:lpstr>PowerPoint Presentation</vt:lpstr>
      <vt:lpstr>4 Possible Responses to Crisis </vt:lpstr>
      <vt:lpstr>GRIEF PROCESS Tasks</vt:lpstr>
      <vt:lpstr>PowerPoint Presentation</vt:lpstr>
      <vt:lpstr>Paul was a “Captain Bounceback”</vt:lpstr>
      <vt:lpstr>Paul was a “Captain Bounceback”</vt:lpstr>
      <vt:lpstr>PowerPoint Presentation</vt:lpstr>
      <vt:lpstr>PowerPoint Presentation</vt:lpstr>
      <vt:lpstr>ElEMENTS OF RESILIENCE ~ Susan Kobasa</vt:lpstr>
      <vt:lpstr>View OF Setbacks ~ Martin Seligman</vt:lpstr>
      <vt:lpstr>LEARNED ATTRIBUTES ~ Cal Crow</vt:lpstr>
      <vt:lpstr>IDENTIFYING RESILIENCE</vt:lpstr>
      <vt:lpstr>INCORPORATING RESILIENCE</vt:lpstr>
      <vt:lpstr>APPRECIATE RESILIENCE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Bend! Don’t Break.</dc:title>
  <dc:creator>Karen Fischer</dc:creator>
  <cp:lastModifiedBy>Cindi L. Holman</cp:lastModifiedBy>
  <cp:revision>116</cp:revision>
  <cp:lastPrinted>2019-01-16T21:02:32Z</cp:lastPrinted>
  <dcterms:created xsi:type="dcterms:W3CDTF">2019-01-16T15:59:40Z</dcterms:created>
  <dcterms:modified xsi:type="dcterms:W3CDTF">2020-06-14T22:39:56Z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0x0101000C71AFC64A88BC449047AA489FB28692</vt:lpwstr>
  </property>
</Properties>
</file>